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Inclusive Sans Bold" charset="1" panose="00000000000000000000"/>
      <p:regular r:id="rId17"/>
    </p:embeddedFont>
    <p:embeddedFont>
      <p:font typeface="Inclusive Sans" charset="1" panose="00000000000000000000"/>
      <p:regular r:id="rId18"/>
    </p:embeddedFont>
    <p:embeddedFont>
      <p:font typeface="Open Sans" charset="1" panose="00000000000000000000"/>
      <p:regular r:id="rId19"/>
    </p:embeddedFont>
    <p:embeddedFont>
      <p:font typeface="Nourd Semi-Bold" charset="1" panose="00000700000000000000"/>
      <p:regular r:id="rId20"/>
    </p:embeddedFont>
    <p:embeddedFont>
      <p:font typeface="Open Sans Bold" charset="1" panose="0000000000000000000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34.jpeg" Type="http://schemas.openxmlformats.org/officeDocument/2006/relationships/image"/><Relationship Id="rId4" Target="../media/image35.png" Type="http://schemas.openxmlformats.org/officeDocument/2006/relationships/image"/><Relationship Id="rId5" Target="../media/image3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jpeg" Type="http://schemas.openxmlformats.org/officeDocument/2006/relationships/image"/><Relationship Id="rId3" Target="../media/image4.jpeg" Type="http://schemas.openxmlformats.org/officeDocument/2006/relationships/image"/><Relationship Id="rId4" Target="../media/image5.jpeg" Type="http://schemas.openxmlformats.org/officeDocument/2006/relationships/image"/><Relationship Id="rId5" Target="../media/image6.png" Type="http://schemas.openxmlformats.org/officeDocument/2006/relationships/image"/><Relationship Id="rId6" Target="../media/image7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11" Target="../media/image19.png" Type="http://schemas.openxmlformats.org/officeDocument/2006/relationships/image"/><Relationship Id="rId12" Target="../media/image20.svg" Type="http://schemas.openxmlformats.org/officeDocument/2006/relationships/image"/><Relationship Id="rId13" Target="../media/image21.png" Type="http://schemas.openxmlformats.org/officeDocument/2006/relationships/image"/><Relationship Id="rId14" Target="../media/image22.svg" Type="http://schemas.openxmlformats.org/officeDocument/2006/relationships/image"/><Relationship Id="rId15" Target="../media/image23.png" Type="http://schemas.openxmlformats.org/officeDocument/2006/relationships/image"/><Relationship Id="rId16" Target="../media/image24.svg" Type="http://schemas.openxmlformats.org/officeDocument/2006/relationships/image"/><Relationship Id="rId17" Target="../media/image10.png" Type="http://schemas.openxmlformats.org/officeDocument/2006/relationships/image"/><Relationship Id="rId2" Target="../media/image8.png" Type="http://schemas.openxmlformats.org/officeDocument/2006/relationships/image"/><Relationship Id="rId3" Target="../media/image11.png" Type="http://schemas.openxmlformats.org/officeDocument/2006/relationships/image"/><Relationship Id="rId4" Target="../media/image12.svg" Type="http://schemas.openxmlformats.org/officeDocument/2006/relationships/image"/><Relationship Id="rId5" Target="../media/image13.png" Type="http://schemas.openxmlformats.org/officeDocument/2006/relationships/image"/><Relationship Id="rId6" Target="../media/image14.svg" Type="http://schemas.openxmlformats.org/officeDocument/2006/relationships/image"/><Relationship Id="rId7" Target="../media/image15.png" Type="http://schemas.openxmlformats.org/officeDocument/2006/relationships/image"/><Relationship Id="rId8" Target="../media/image16.svg" Type="http://schemas.openxmlformats.org/officeDocument/2006/relationships/image"/><Relationship Id="rId9" Target="../media/image17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png" Type="http://schemas.openxmlformats.org/officeDocument/2006/relationships/image"/><Relationship Id="rId4" Target="../media/image27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png" Type="http://schemas.openxmlformats.org/officeDocument/2006/relationships/image"/><Relationship Id="rId4" Target="../media/image3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31.png" Type="http://schemas.openxmlformats.org/officeDocument/2006/relationships/image"/><Relationship Id="rId4" Target="../media/image30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32.png" Type="http://schemas.openxmlformats.org/officeDocument/2006/relationships/image"/><Relationship Id="rId4" Target="../media/image3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461104"/>
            <a:ext cx="12190712" cy="4331736"/>
          </a:xfrm>
          <a:custGeom>
            <a:avLst/>
            <a:gdLst/>
            <a:ahLst/>
            <a:cxnLst/>
            <a:rect r="r" b="b" t="t" l="l"/>
            <a:pathLst>
              <a:path h="4331736" w="12190712">
                <a:moveTo>
                  <a:pt x="0" y="0"/>
                </a:moveTo>
                <a:lnTo>
                  <a:pt x="12190712" y="0"/>
                </a:lnTo>
                <a:lnTo>
                  <a:pt x="12190712" y="4331736"/>
                </a:lnTo>
                <a:lnTo>
                  <a:pt x="0" y="43317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579" t="0" r="-47534" b="-10309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041627" y="3924435"/>
            <a:ext cx="12620938" cy="3494227"/>
          </a:xfrm>
          <a:custGeom>
            <a:avLst/>
            <a:gdLst/>
            <a:ahLst/>
            <a:cxnLst/>
            <a:rect r="r" b="b" t="t" l="l"/>
            <a:pathLst>
              <a:path h="3494227" w="12620938">
                <a:moveTo>
                  <a:pt x="0" y="0"/>
                </a:moveTo>
                <a:lnTo>
                  <a:pt x="12620938" y="0"/>
                </a:lnTo>
                <a:lnTo>
                  <a:pt x="12620938" y="3494227"/>
                </a:lnTo>
                <a:lnTo>
                  <a:pt x="0" y="34942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402" t="-122426" r="-16750" b="-2610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00004" y="237581"/>
            <a:ext cx="5447715" cy="2765671"/>
          </a:xfrm>
          <a:custGeom>
            <a:avLst/>
            <a:gdLst/>
            <a:ahLst/>
            <a:cxnLst/>
            <a:rect r="r" b="b" t="t" l="l"/>
            <a:pathLst>
              <a:path h="2765671" w="5447715">
                <a:moveTo>
                  <a:pt x="0" y="0"/>
                </a:moveTo>
                <a:lnTo>
                  <a:pt x="5447714" y="0"/>
                </a:lnTo>
                <a:lnTo>
                  <a:pt x="5447714" y="2765671"/>
                </a:lnTo>
                <a:lnTo>
                  <a:pt x="0" y="27656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160796" y="7541326"/>
            <a:ext cx="7692457" cy="18897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true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Laima Druva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ReSolutions proj</a:t>
            </a:r>
            <a:r>
              <a:rPr lang="en-US" sz="3600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ekta vadītāja </a:t>
            </a:r>
          </a:p>
          <a:p>
            <a:pPr algn="ctr">
              <a:lnSpc>
                <a:spcPts val="5040"/>
              </a:lnSpc>
            </a:pP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Liepājas RAS, 11.</a:t>
            </a: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0</a:t>
            </a:r>
            <a:r>
              <a:rPr lang="en-US" sz="3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9.2026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130657" y="1949002"/>
            <a:ext cx="10230445" cy="46736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099"/>
              </a:lnSpc>
            </a:pPr>
            <a:r>
              <a:rPr lang="en-US" sz="6499" b="true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R</a:t>
            </a:r>
            <a:r>
              <a:rPr lang="en-US" b="true" sz="6499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eSolutions</a:t>
            </a:r>
          </a:p>
          <a:p>
            <a:pPr algn="ctr">
              <a:lnSpc>
                <a:spcPts val="6999"/>
              </a:lnSpc>
            </a:pPr>
          </a:p>
          <a:p>
            <a:pPr algn="ctr">
              <a:lnSpc>
                <a:spcPts val="6999"/>
              </a:lnSpc>
            </a:pPr>
          </a:p>
          <a:p>
            <a:pPr algn="ctr">
              <a:lnSpc>
                <a:spcPts val="6999"/>
              </a:lnSpc>
            </a:pPr>
            <a:r>
              <a:rPr lang="en-US" b="true" sz="4999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           Inovatīvi risinājumi preču </a:t>
            </a:r>
          </a:p>
          <a:p>
            <a:pPr algn="ctr">
              <a:lnSpc>
                <a:spcPts val="6999"/>
              </a:lnSpc>
            </a:pPr>
            <a:r>
              <a:rPr lang="en-US" b="true" sz="4999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pārstrādes uzlabošanai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2109172" y="-505787"/>
            <a:ext cx="10815403" cy="4772470"/>
          </a:xfrm>
          <a:custGeom>
            <a:avLst/>
            <a:gdLst/>
            <a:ahLst/>
            <a:cxnLst/>
            <a:rect r="r" b="b" t="t" l="l"/>
            <a:pathLst>
              <a:path h="4772470" w="10815403">
                <a:moveTo>
                  <a:pt x="0" y="0"/>
                </a:moveTo>
                <a:lnTo>
                  <a:pt x="10815403" y="0"/>
                </a:lnTo>
                <a:lnTo>
                  <a:pt x="10815403" y="4772469"/>
                </a:lnTo>
                <a:lnTo>
                  <a:pt x="0" y="47724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148182" y="0"/>
            <a:ext cx="5139818" cy="11621638"/>
          </a:xfrm>
          <a:custGeom>
            <a:avLst/>
            <a:gdLst/>
            <a:ahLst/>
            <a:cxnLst/>
            <a:rect r="r" b="b" t="t" l="l"/>
            <a:pathLst>
              <a:path h="11621638" w="5139818">
                <a:moveTo>
                  <a:pt x="0" y="0"/>
                </a:moveTo>
                <a:lnTo>
                  <a:pt x="5139818" y="0"/>
                </a:lnTo>
                <a:lnTo>
                  <a:pt x="5139818" y="11621638"/>
                </a:lnTo>
                <a:lnTo>
                  <a:pt x="0" y="1162163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770" t="0" r="-21541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93860" y="3384289"/>
            <a:ext cx="11754322" cy="632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R</a:t>
            </a: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ada jaunu datu plūsmu par lietojamām precēm, palīdz samazināt atkritumus un ļauj testēt, kā preces virzīt uz atkārtotu lietošanu, labošanu, LOT vai pārveidi.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Aprites ekonomika sākas nevis ar atkritumu pārstrādi, bet ar jautājumu: </a:t>
            </a:r>
          </a:p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Kas ar šo lietu var notikt, kad to nevajadzēs</a:t>
            </a:r>
            <a:r>
              <a:rPr lang="en-US" b="true" sz="3999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? </a:t>
            </a:r>
          </a:p>
          <a:p>
            <a:pPr algn="ctr">
              <a:lnSpc>
                <a:spcPts val="5599"/>
              </a:lnSpc>
              <a:spcBef>
                <a:spcPct val="0"/>
              </a:spcBef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-1009468" y="8331005"/>
            <a:ext cx="14394366" cy="1955995"/>
          </a:xfrm>
          <a:custGeom>
            <a:avLst/>
            <a:gdLst/>
            <a:ahLst/>
            <a:cxnLst/>
            <a:rect r="r" b="b" t="t" l="l"/>
            <a:pathLst>
              <a:path h="1955995" w="14394366">
                <a:moveTo>
                  <a:pt x="0" y="0"/>
                </a:moveTo>
                <a:lnTo>
                  <a:pt x="14394366" y="0"/>
                </a:lnTo>
                <a:lnTo>
                  <a:pt x="14394366" y="1955995"/>
                </a:lnTo>
                <a:lnTo>
                  <a:pt x="0" y="19559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2634" r="0" b="-2634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39814" y="1451822"/>
            <a:ext cx="6117431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 b="true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Lietu apmaiņas centri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643401" y="3470014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5" y="0"/>
                </a:lnTo>
                <a:lnTo>
                  <a:pt x="987175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25539" t="-106147" r="-113427" b="-56945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643401" y="7044847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5" y="0"/>
                </a:lnTo>
                <a:lnTo>
                  <a:pt x="987175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25539" t="-106147" r="-113427" b="-569450"/>
            </a:stretch>
          </a:blipFill>
        </p:spPr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370782" y="-1460914"/>
            <a:ext cx="13970786" cy="6162661"/>
          </a:xfrm>
          <a:custGeom>
            <a:avLst/>
            <a:gdLst/>
            <a:ahLst/>
            <a:cxnLst/>
            <a:rect r="r" b="b" t="t" l="l"/>
            <a:pathLst>
              <a:path h="6162661" w="13970786">
                <a:moveTo>
                  <a:pt x="0" y="0"/>
                </a:moveTo>
                <a:lnTo>
                  <a:pt x="13970786" y="0"/>
                </a:lnTo>
                <a:lnTo>
                  <a:pt x="13970786" y="6162661"/>
                </a:lnTo>
                <a:lnTo>
                  <a:pt x="0" y="61626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3069" t="0" r="-69353" b="-103092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041627" y="3924435"/>
            <a:ext cx="12620938" cy="3494227"/>
          </a:xfrm>
          <a:custGeom>
            <a:avLst/>
            <a:gdLst/>
            <a:ahLst/>
            <a:cxnLst/>
            <a:rect r="r" b="b" t="t" l="l"/>
            <a:pathLst>
              <a:path h="3494227" w="12620938">
                <a:moveTo>
                  <a:pt x="0" y="0"/>
                </a:moveTo>
                <a:lnTo>
                  <a:pt x="12620938" y="0"/>
                </a:lnTo>
                <a:lnTo>
                  <a:pt x="12620938" y="3494227"/>
                </a:lnTo>
                <a:lnTo>
                  <a:pt x="0" y="34942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6402" t="-122426" r="-16750" b="-26101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600004" y="237581"/>
            <a:ext cx="5447715" cy="2765671"/>
          </a:xfrm>
          <a:custGeom>
            <a:avLst/>
            <a:gdLst/>
            <a:ahLst/>
            <a:cxnLst/>
            <a:rect r="r" b="b" t="t" l="l"/>
            <a:pathLst>
              <a:path h="2765671" w="5447715">
                <a:moveTo>
                  <a:pt x="0" y="0"/>
                </a:moveTo>
                <a:lnTo>
                  <a:pt x="5447714" y="0"/>
                </a:lnTo>
                <a:lnTo>
                  <a:pt x="5447714" y="2765671"/>
                </a:lnTo>
                <a:lnTo>
                  <a:pt x="0" y="27656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860927" y="6955532"/>
            <a:ext cx="10566146" cy="28760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68"/>
              </a:lnSpc>
            </a:pPr>
            <a:r>
              <a:rPr lang="en-US" sz="3263" b="true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Laima Druva</a:t>
            </a:r>
            <a:r>
              <a:rPr lang="en-US" sz="3263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, </a:t>
            </a:r>
          </a:p>
          <a:p>
            <a:pPr algn="ctr">
              <a:lnSpc>
                <a:spcPts val="4568"/>
              </a:lnSpc>
            </a:pPr>
            <a:r>
              <a:rPr lang="en-US" sz="3263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SIA "Liepājas RAS" vadošā speciāliste vides monitoringa un kvalitātes jautājumos,</a:t>
            </a:r>
          </a:p>
          <a:p>
            <a:pPr algn="ctr">
              <a:lnSpc>
                <a:spcPts val="4568"/>
              </a:lnSpc>
            </a:pPr>
            <a:r>
              <a:rPr lang="en-US" sz="3263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ReSolutions proj</a:t>
            </a:r>
            <a:r>
              <a:rPr lang="en-US" sz="3263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ekta vadītāja </a:t>
            </a:r>
          </a:p>
          <a:p>
            <a:pPr algn="ctr">
              <a:lnSpc>
                <a:spcPts val="4568"/>
              </a:lnSpc>
            </a:pPr>
            <a:r>
              <a:rPr lang="en-US" sz="3263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 11.09.2026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44575" y="685566"/>
            <a:ext cx="8057674" cy="20986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R</a:t>
            </a:r>
            <a:r>
              <a:rPr lang="en-US" b="true" sz="3999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eSolutions –</a:t>
            </a:r>
          </a:p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           inovatīvi risinājumi preču </a:t>
            </a:r>
          </a:p>
          <a:p>
            <a:pPr algn="ctr">
              <a:lnSpc>
                <a:spcPts val="5599"/>
              </a:lnSpc>
            </a:pPr>
            <a:r>
              <a:rPr lang="en-US" b="true" sz="3999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pārstrādes uzlabošanai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287907" y="5232567"/>
            <a:ext cx="8593634" cy="662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 b="true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Paldies par uzmanību!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4556" y="728673"/>
            <a:ext cx="5519858" cy="9803406"/>
          </a:xfrm>
          <a:custGeom>
            <a:avLst/>
            <a:gdLst/>
            <a:ahLst/>
            <a:cxnLst/>
            <a:rect r="r" b="b" t="t" l="l"/>
            <a:pathLst>
              <a:path h="9803406" w="5519858">
                <a:moveTo>
                  <a:pt x="0" y="0"/>
                </a:moveTo>
                <a:lnTo>
                  <a:pt x="5519858" y="0"/>
                </a:lnTo>
                <a:lnTo>
                  <a:pt x="5519858" y="9803406"/>
                </a:lnTo>
                <a:lnTo>
                  <a:pt x="0" y="98034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52745" y="3116017"/>
            <a:ext cx="5658616" cy="3185329"/>
          </a:xfrm>
          <a:custGeom>
            <a:avLst/>
            <a:gdLst/>
            <a:ahLst/>
            <a:cxnLst/>
            <a:rect r="r" b="b" t="t" l="l"/>
            <a:pathLst>
              <a:path h="3185329" w="5658616">
                <a:moveTo>
                  <a:pt x="0" y="0"/>
                </a:moveTo>
                <a:lnTo>
                  <a:pt x="5658616" y="0"/>
                </a:lnTo>
                <a:lnTo>
                  <a:pt x="5658616" y="3185329"/>
                </a:lnTo>
                <a:lnTo>
                  <a:pt x="0" y="31853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2972912" y="782141"/>
            <a:ext cx="5315088" cy="9439731"/>
          </a:xfrm>
          <a:custGeom>
            <a:avLst/>
            <a:gdLst/>
            <a:ahLst/>
            <a:cxnLst/>
            <a:rect r="r" b="b" t="t" l="l"/>
            <a:pathLst>
              <a:path h="9439731" w="5315088">
                <a:moveTo>
                  <a:pt x="0" y="0"/>
                </a:moveTo>
                <a:lnTo>
                  <a:pt x="5315088" y="0"/>
                </a:lnTo>
                <a:lnTo>
                  <a:pt x="5315088" y="9439731"/>
                </a:lnTo>
                <a:lnTo>
                  <a:pt x="0" y="943973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28625" y="209550"/>
            <a:ext cx="13287375" cy="3867150"/>
          </a:xfrm>
          <a:custGeom>
            <a:avLst/>
            <a:gdLst/>
            <a:ahLst/>
            <a:cxnLst/>
            <a:rect r="r" b="b" t="t" l="l"/>
            <a:pathLst>
              <a:path h="3867150" w="13287375">
                <a:moveTo>
                  <a:pt x="0" y="0"/>
                </a:moveTo>
                <a:lnTo>
                  <a:pt x="13287375" y="0"/>
                </a:lnTo>
                <a:lnTo>
                  <a:pt x="13287375" y="3867150"/>
                </a:lnTo>
                <a:lnTo>
                  <a:pt x="0" y="38671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652745" y="6625196"/>
            <a:ext cx="5658616" cy="3185329"/>
          </a:xfrm>
          <a:custGeom>
            <a:avLst/>
            <a:gdLst/>
            <a:ahLst/>
            <a:cxnLst/>
            <a:rect r="r" b="b" t="t" l="l"/>
            <a:pathLst>
              <a:path h="3185329" w="5658616">
                <a:moveTo>
                  <a:pt x="0" y="0"/>
                </a:moveTo>
                <a:lnTo>
                  <a:pt x="5658616" y="0"/>
                </a:lnTo>
                <a:lnTo>
                  <a:pt x="5658616" y="3185329"/>
                </a:lnTo>
                <a:lnTo>
                  <a:pt x="0" y="318532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85216" y="1100468"/>
            <a:ext cx="12618720" cy="1694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882"/>
              </a:lnSpc>
            </a:pPr>
            <a:r>
              <a:rPr lang="en-US" sz="4916" b="true">
                <a:solidFill>
                  <a:srgbClr val="000000"/>
                </a:solidFill>
                <a:latin typeface="Nourd Semi-Bold"/>
                <a:ea typeface="Nourd Semi-Bold"/>
                <a:cs typeface="Nourd Semi-Bold"/>
                <a:sym typeface="Nourd Semi-Bold"/>
              </a:rPr>
              <a:t>Liepājas RAS pieredze</a:t>
            </a:r>
          </a:p>
          <a:p>
            <a:pPr algn="ctr">
              <a:lnSpc>
                <a:spcPts val="6882"/>
              </a:lnSpc>
            </a:pPr>
            <a:r>
              <a:rPr lang="en-US" sz="4916" b="true">
                <a:solidFill>
                  <a:srgbClr val="000000"/>
                </a:solidFill>
                <a:latin typeface="Nourd Semi-Bold"/>
                <a:ea typeface="Nourd Semi-Bold"/>
                <a:cs typeface="Nourd Semi-Bold"/>
                <a:sym typeface="Nourd Semi-Bold"/>
              </a:rPr>
              <a:t>aprites ekonomikas risinājumu ieviešanā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5955102" y="-459740"/>
            <a:ext cx="23214402" cy="4234476"/>
          </a:xfrm>
          <a:custGeom>
            <a:avLst/>
            <a:gdLst/>
            <a:ahLst/>
            <a:cxnLst/>
            <a:rect r="r" b="b" t="t" l="l"/>
            <a:pathLst>
              <a:path h="4234476" w="23214402">
                <a:moveTo>
                  <a:pt x="0" y="0"/>
                </a:moveTo>
                <a:lnTo>
                  <a:pt x="23214402" y="0"/>
                </a:lnTo>
                <a:lnTo>
                  <a:pt x="23214402" y="4234476"/>
                </a:lnTo>
                <a:lnTo>
                  <a:pt x="0" y="42344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02" t="-394278" r="0" b="-3141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565881" y="7247692"/>
            <a:ext cx="12896679" cy="2579336"/>
          </a:xfrm>
          <a:custGeom>
            <a:avLst/>
            <a:gdLst/>
            <a:ahLst/>
            <a:cxnLst/>
            <a:rect r="r" b="b" t="t" l="l"/>
            <a:pathLst>
              <a:path h="2579336" w="12896679">
                <a:moveTo>
                  <a:pt x="0" y="0"/>
                </a:moveTo>
                <a:lnTo>
                  <a:pt x="12896679" y="0"/>
                </a:lnTo>
                <a:lnTo>
                  <a:pt x="12896679" y="2579336"/>
                </a:lnTo>
                <a:lnTo>
                  <a:pt x="0" y="25793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00471" y="6190912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25539" t="-106147" r="-113427" b="-56945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2287647" y="1374179"/>
            <a:ext cx="15477808" cy="56134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Interreg Central Baltic projekts</a:t>
            </a:r>
          </a:p>
          <a:p>
            <a:pPr algn="l">
              <a:lnSpc>
                <a:spcPts val="5599"/>
              </a:lnSpc>
            </a:p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Projektu īsteno no </a:t>
            </a:r>
            <a:r>
              <a:rPr lang="en-US" sz="3999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01.08.2025.–31.07.2028</a:t>
            </a: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Kopējais projekta budžets: </a:t>
            </a:r>
            <a:r>
              <a:rPr lang="en-US" sz="3999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2 624 466,48 </a:t>
            </a:r>
            <a:r>
              <a:rPr lang="en-US" sz="3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EUR</a:t>
            </a: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Finansējums pamatā ir 80% ERDF + 20% partneru līdzfinansējums</a:t>
            </a:r>
          </a:p>
          <a:p>
            <a:pPr algn="l">
              <a:lnSpc>
                <a:spcPts val="5599"/>
              </a:lnSpc>
            </a:p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Īsteno </a:t>
            </a:r>
            <a:r>
              <a:rPr lang="en-US" sz="3999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deviņi partneri </a:t>
            </a:r>
            <a:r>
              <a:rPr lang="en-US" sz="3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no Somijas, Zviedrijas un Latvijas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1047510" y="1063029"/>
            <a:ext cx="18931004" cy="688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b="true" sz="3999" strike="noStrike" u="none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ReSolutions – inovatīvi risinājumi preču pārstrādes uzlabošanai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300471" y="2029502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25539" t="-106147" r="-113427" b="-56945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00471" y="3573124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25539" t="-106147" r="-113427" b="-56945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2594754" y="57747"/>
            <a:ext cx="24406876" cy="2632113"/>
          </a:xfrm>
          <a:custGeom>
            <a:avLst/>
            <a:gdLst/>
            <a:ahLst/>
            <a:cxnLst/>
            <a:rect r="r" b="b" t="t" l="l"/>
            <a:pathLst>
              <a:path h="2632113" w="24406876">
                <a:moveTo>
                  <a:pt x="0" y="0"/>
                </a:moveTo>
                <a:lnTo>
                  <a:pt x="24406876" y="0"/>
                </a:lnTo>
                <a:lnTo>
                  <a:pt x="24406876" y="2632113"/>
                </a:lnTo>
                <a:lnTo>
                  <a:pt x="0" y="26321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95472" r="0" b="-8311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830460" y="7680318"/>
            <a:ext cx="1572243" cy="1577982"/>
          </a:xfrm>
          <a:custGeom>
            <a:avLst/>
            <a:gdLst/>
            <a:ahLst/>
            <a:cxnLst/>
            <a:rect r="r" b="b" t="t" l="l"/>
            <a:pathLst>
              <a:path h="1577982" w="1572243">
                <a:moveTo>
                  <a:pt x="0" y="0"/>
                </a:moveTo>
                <a:lnTo>
                  <a:pt x="1572243" y="0"/>
                </a:lnTo>
                <a:lnTo>
                  <a:pt x="1572243" y="1577982"/>
                </a:lnTo>
                <a:lnTo>
                  <a:pt x="0" y="157798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488553" y="7519939"/>
            <a:ext cx="1224120" cy="1839525"/>
          </a:xfrm>
          <a:custGeom>
            <a:avLst/>
            <a:gdLst/>
            <a:ahLst/>
            <a:cxnLst/>
            <a:rect r="r" b="b" t="t" l="l"/>
            <a:pathLst>
              <a:path h="1839525" w="1224120">
                <a:moveTo>
                  <a:pt x="0" y="0"/>
                </a:moveTo>
                <a:lnTo>
                  <a:pt x="1224120" y="0"/>
                </a:lnTo>
                <a:lnTo>
                  <a:pt x="1224120" y="1839525"/>
                </a:lnTo>
                <a:lnTo>
                  <a:pt x="0" y="18395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946271" y="7643662"/>
            <a:ext cx="1247675" cy="1614638"/>
          </a:xfrm>
          <a:custGeom>
            <a:avLst/>
            <a:gdLst/>
            <a:ahLst/>
            <a:cxnLst/>
            <a:rect r="r" b="b" t="t" l="l"/>
            <a:pathLst>
              <a:path h="1614638" w="1247675">
                <a:moveTo>
                  <a:pt x="0" y="0"/>
                </a:moveTo>
                <a:lnTo>
                  <a:pt x="1247675" y="0"/>
                </a:lnTo>
                <a:lnTo>
                  <a:pt x="1247675" y="1614638"/>
                </a:lnTo>
                <a:lnTo>
                  <a:pt x="0" y="161463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279796" y="7621103"/>
            <a:ext cx="1248766" cy="1616050"/>
          </a:xfrm>
          <a:custGeom>
            <a:avLst/>
            <a:gdLst/>
            <a:ahLst/>
            <a:cxnLst/>
            <a:rect r="r" b="b" t="t" l="l"/>
            <a:pathLst>
              <a:path h="1616050" w="1248766">
                <a:moveTo>
                  <a:pt x="0" y="0"/>
                </a:moveTo>
                <a:lnTo>
                  <a:pt x="1248766" y="0"/>
                </a:lnTo>
                <a:lnTo>
                  <a:pt x="1248766" y="1616050"/>
                </a:lnTo>
                <a:lnTo>
                  <a:pt x="0" y="16160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5615022" y="7621103"/>
            <a:ext cx="1265107" cy="1637197"/>
          </a:xfrm>
          <a:custGeom>
            <a:avLst/>
            <a:gdLst/>
            <a:ahLst/>
            <a:cxnLst/>
            <a:rect r="r" b="b" t="t" l="l"/>
            <a:pathLst>
              <a:path h="1637197" w="1265107">
                <a:moveTo>
                  <a:pt x="0" y="0"/>
                </a:moveTo>
                <a:lnTo>
                  <a:pt x="1265107" y="0"/>
                </a:lnTo>
                <a:lnTo>
                  <a:pt x="1265107" y="1637197"/>
                </a:lnTo>
                <a:lnTo>
                  <a:pt x="0" y="163719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307405" y="7621103"/>
            <a:ext cx="1331572" cy="1723210"/>
          </a:xfrm>
          <a:custGeom>
            <a:avLst/>
            <a:gdLst/>
            <a:ahLst/>
            <a:cxnLst/>
            <a:rect r="r" b="b" t="t" l="l"/>
            <a:pathLst>
              <a:path h="1723210" w="1331572">
                <a:moveTo>
                  <a:pt x="0" y="0"/>
                </a:moveTo>
                <a:lnTo>
                  <a:pt x="1331572" y="0"/>
                </a:lnTo>
                <a:lnTo>
                  <a:pt x="1331572" y="1723210"/>
                </a:lnTo>
                <a:lnTo>
                  <a:pt x="0" y="172321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700772" y="7670493"/>
            <a:ext cx="1188776" cy="1538416"/>
          </a:xfrm>
          <a:custGeom>
            <a:avLst/>
            <a:gdLst/>
            <a:ahLst/>
            <a:cxnLst/>
            <a:rect r="r" b="b" t="t" l="l"/>
            <a:pathLst>
              <a:path h="1538416" w="1188776">
                <a:moveTo>
                  <a:pt x="0" y="0"/>
                </a:moveTo>
                <a:lnTo>
                  <a:pt x="1188776" y="0"/>
                </a:lnTo>
                <a:lnTo>
                  <a:pt x="1188776" y="1538416"/>
                </a:lnTo>
                <a:lnTo>
                  <a:pt x="0" y="153841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08691" y="2866773"/>
            <a:ext cx="987176" cy="1135599"/>
          </a:xfrm>
          <a:custGeom>
            <a:avLst/>
            <a:gdLst/>
            <a:ahLst/>
            <a:cxnLst/>
            <a:rect r="r" b="b" t="t" l="l"/>
            <a:pathLst>
              <a:path h="1135599" w="987176">
                <a:moveTo>
                  <a:pt x="0" y="0"/>
                </a:moveTo>
                <a:lnTo>
                  <a:pt x="987176" y="0"/>
                </a:lnTo>
                <a:lnTo>
                  <a:pt x="987176" y="1135599"/>
                </a:lnTo>
                <a:lnTo>
                  <a:pt x="0" y="1135599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425539" t="-74467" r="-113427" b="-369646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608691" y="3613155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425539" t="-106147" r="-113427" b="-56945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608691" y="4346832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425539" t="-106147" r="-113427" b="-56945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608691" y="5156205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 l="-425539" t="-106147" r="-113427" b="-569450"/>
            </a:stretch>
          </a:blipFill>
        </p:spPr>
      </p:sp>
      <p:sp>
        <p:nvSpPr>
          <p:cNvPr name="TextBox 14" id="14"/>
          <p:cNvSpPr txBox="true"/>
          <p:nvPr/>
        </p:nvSpPr>
        <p:spPr>
          <a:xfrm rot="0">
            <a:off x="1973191" y="2685798"/>
            <a:ext cx="13392467" cy="3267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6599"/>
              </a:lnSpc>
            </a:pP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S</a:t>
            </a: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abiedrības iesaiste un komunikācija</a:t>
            </a:r>
          </a:p>
          <a:p>
            <a:pPr algn="l">
              <a:lnSpc>
                <a:spcPts val="6599"/>
              </a:lnSpc>
            </a:pP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Lietu bibliotēku modeļi (Library of Things) </a:t>
            </a:r>
          </a:p>
          <a:p>
            <a:pPr algn="l">
              <a:lnSpc>
                <a:spcPts val="6599"/>
              </a:lnSpc>
            </a:pP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Šķirošana, atkārtota izmantošana, remonts un pārveide</a:t>
            </a:r>
          </a:p>
          <a:p>
            <a:pPr algn="l">
              <a:lnSpc>
                <a:spcPts val="6599"/>
              </a:lnSpc>
            </a:pP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Rekomendācijas nozarei un politikas veidotājiem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4936968" y="6227279"/>
            <a:ext cx="13266280" cy="1877320"/>
          </a:xfrm>
          <a:custGeom>
            <a:avLst/>
            <a:gdLst/>
            <a:ahLst/>
            <a:cxnLst/>
            <a:rect r="r" b="b" t="t" l="l"/>
            <a:pathLst>
              <a:path h="1877320" w="13266280">
                <a:moveTo>
                  <a:pt x="0" y="0"/>
                </a:moveTo>
                <a:lnTo>
                  <a:pt x="13266281" y="0"/>
                </a:lnTo>
                <a:lnTo>
                  <a:pt x="13266281" y="1877319"/>
                </a:lnTo>
                <a:lnTo>
                  <a:pt x="0" y="18773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35906" r="-2186" b="-48296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913838" y="942975"/>
            <a:ext cx="7992963" cy="7620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499" b="true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Re</a:t>
            </a:r>
            <a:r>
              <a:rPr lang="en-US" b="true" sz="4499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Solutions galvenie virzieni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234540" y="1863725"/>
            <a:ext cx="15328261" cy="8117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619"/>
              </a:lnSpc>
            </a:pPr>
            <a:r>
              <a:rPr lang="en-US" sz="32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P</a:t>
            </a:r>
            <a:r>
              <a:rPr lang="en-US" sz="32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alielināt lietu atkārtotu izmantošanu, remontu un koplietošanu, lai mazāk derīgu lietu nonāktu atkritumos; </a:t>
            </a:r>
          </a:p>
          <a:p>
            <a:pPr algn="l">
              <a:lnSpc>
                <a:spcPts val="4619"/>
              </a:lnSpc>
            </a:pPr>
          </a:p>
          <a:p>
            <a:pPr algn="l">
              <a:lnSpc>
                <a:spcPts val="4619"/>
              </a:lnSpc>
            </a:pPr>
            <a:r>
              <a:rPr lang="en-US" sz="32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Attīstīt un pilotēt Lietu bibliotēkas modeli; </a:t>
            </a:r>
          </a:p>
          <a:p>
            <a:pPr algn="l">
              <a:lnSpc>
                <a:spcPts val="4619"/>
              </a:lnSpc>
            </a:pPr>
          </a:p>
          <a:p>
            <a:pPr algn="l">
              <a:lnSpc>
                <a:spcPts val="4619"/>
              </a:lnSpc>
            </a:pPr>
            <a:r>
              <a:rPr lang="en-US" sz="32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Uzlabot šķirošanu un atkārtotai izmantošanai derīgu preču atdalīšanu atkritumu apsaimniekošanas vietās; </a:t>
            </a:r>
          </a:p>
          <a:p>
            <a:pPr algn="l">
              <a:lnSpc>
                <a:spcPts val="4619"/>
              </a:lnSpc>
            </a:pPr>
          </a:p>
          <a:p>
            <a:pPr algn="l">
              <a:lnSpc>
                <a:spcPts val="4619"/>
              </a:lnSpc>
            </a:pPr>
            <a:r>
              <a:rPr lang="en-US" sz="32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V</a:t>
            </a:r>
            <a:r>
              <a:rPr lang="en-US" sz="32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eicināt </a:t>
            </a:r>
            <a:r>
              <a:rPr lang="en-US" sz="32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remontu un pārveidi, meklējot jaunus veidus, kā lietām un materiāliem dot otro dzīvi; </a:t>
            </a:r>
          </a:p>
          <a:p>
            <a:pPr algn="l">
              <a:lnSpc>
                <a:spcPts val="4619"/>
              </a:lnSpc>
            </a:pPr>
          </a:p>
          <a:p>
            <a:pPr algn="l">
              <a:lnSpc>
                <a:spcPts val="4619"/>
              </a:lnSpc>
            </a:pPr>
            <a:r>
              <a:rPr lang="en-US" sz="32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Uzlabot sabiedrības paradumus un izpratni par aprites ekonomiku; </a:t>
            </a:r>
          </a:p>
          <a:p>
            <a:pPr algn="l">
              <a:lnSpc>
                <a:spcPts val="4619"/>
              </a:lnSpc>
            </a:pPr>
          </a:p>
          <a:p>
            <a:pPr algn="l">
              <a:lnSpc>
                <a:spcPts val="4619"/>
              </a:lnSpc>
            </a:pPr>
            <a:r>
              <a:rPr lang="en-US" sz="32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A</a:t>
            </a:r>
            <a:r>
              <a:rPr lang="en-US" sz="32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pkopot pieredzi un sagatavot </a:t>
            </a:r>
            <a:r>
              <a:rPr lang="en-US" sz="32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rekomendācijas.</a:t>
            </a: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-12203438" y="-93736"/>
            <a:ext cx="24406876" cy="2632113"/>
          </a:xfrm>
          <a:custGeom>
            <a:avLst/>
            <a:gdLst/>
            <a:ahLst/>
            <a:cxnLst/>
            <a:rect r="r" b="b" t="t" l="l"/>
            <a:pathLst>
              <a:path h="2632113" w="24406876">
                <a:moveTo>
                  <a:pt x="0" y="0"/>
                </a:moveTo>
                <a:lnTo>
                  <a:pt x="24406876" y="0"/>
                </a:lnTo>
                <a:lnTo>
                  <a:pt x="24406876" y="2632112"/>
                </a:lnTo>
                <a:lnTo>
                  <a:pt x="0" y="26321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95472" r="0" b="-8311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336124" y="773075"/>
            <a:ext cx="6773168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Re</a:t>
            </a:r>
            <a:r>
              <a:rPr lang="en-US" b="true" sz="3999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Solutions galvenie mērķi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1028700" y="1930400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5539" t="-106147" r="-113427" b="-56945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3427205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9"/>
                </a:lnTo>
                <a:lnTo>
                  <a:pt x="0" y="7966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5539" t="-106147" r="-113427" b="-56945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8700" y="4636752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5539" t="-106147" r="-113427" b="-56945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28700" y="6319245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5539" t="-106147" r="-113427" b="-56945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8700" y="8001738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9"/>
                </a:lnTo>
                <a:lnTo>
                  <a:pt x="0" y="7966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5539" t="-106147" r="-113427" b="-56945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28700" y="9184262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5539" t="-106147" r="-113427" b="-56945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5262876" y="-136933"/>
            <a:ext cx="24406876" cy="2632113"/>
          </a:xfrm>
          <a:custGeom>
            <a:avLst/>
            <a:gdLst/>
            <a:ahLst/>
            <a:cxnLst/>
            <a:rect r="r" b="b" t="t" l="l"/>
            <a:pathLst>
              <a:path h="2632113" w="24406876">
                <a:moveTo>
                  <a:pt x="0" y="0"/>
                </a:moveTo>
                <a:lnTo>
                  <a:pt x="24406876" y="0"/>
                </a:lnTo>
                <a:lnTo>
                  <a:pt x="24406876" y="2632113"/>
                </a:lnTo>
                <a:lnTo>
                  <a:pt x="0" y="263211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95472" r="0" b="-8311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769521" y="2495180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5539" t="-106147" r="-113427" b="-56945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69521" y="3757281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5539" t="-106147" r="-113427" b="-56945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69521" y="6624322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5539" t="-106147" r="-113427" b="-56945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769521" y="8065611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9"/>
                </a:lnTo>
                <a:lnTo>
                  <a:pt x="0" y="7966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25539" t="-106147" r="-113427" b="-56945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552543" y="102264"/>
            <a:ext cx="8789175" cy="8679438"/>
          </a:xfrm>
          <a:custGeom>
            <a:avLst/>
            <a:gdLst/>
            <a:ahLst/>
            <a:cxnLst/>
            <a:rect r="r" b="b" t="t" l="l"/>
            <a:pathLst>
              <a:path h="8679438" w="8789175">
                <a:moveTo>
                  <a:pt x="0" y="0"/>
                </a:moveTo>
                <a:lnTo>
                  <a:pt x="8789175" y="0"/>
                </a:lnTo>
                <a:lnTo>
                  <a:pt x="8789175" y="8679438"/>
                </a:lnTo>
                <a:lnTo>
                  <a:pt x="0" y="867943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967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756697" y="2409455"/>
            <a:ext cx="7891300" cy="7032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Komun</a:t>
            </a: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ikācija un iedzīvotāju iesaiste </a:t>
            </a: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Lietu apmaiņas centru izveide trīs reģiona šķiroto atkritumu apsaimniekošanas laukumos (ŠASL)</a:t>
            </a: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Lietu plūsmas uzskaite un datu izmantošana secinājumiem</a:t>
            </a: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</a:t>
            </a: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ietu bibliotēkas pilotprojekts (LOT)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028700" y="641349"/>
            <a:ext cx="5324326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000000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Ko dara Liepājas RAS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61021" y="2795675"/>
            <a:ext cx="7051324" cy="53809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Šķiroto atkritumu apsaimniekošanas laukumi (ŠASL) </a:t>
            </a:r>
            <a:r>
              <a:rPr lang="en-US" sz="33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pieder pašvaldībai;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ŠASL apsaimnieko operatori;</a:t>
            </a:r>
          </a:p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Lietu apmaiņas centri pieder reģionālajam atkritumu apsaimniekošanas centram “Liepājas RAS”</a:t>
            </a:r>
          </a:p>
          <a:p>
            <a:pPr algn="ctr">
              <a:lnSpc>
                <a:spcPts val="4759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-12203438" y="-93736"/>
            <a:ext cx="24406876" cy="2632113"/>
          </a:xfrm>
          <a:custGeom>
            <a:avLst/>
            <a:gdLst/>
            <a:ahLst/>
            <a:cxnLst/>
            <a:rect r="r" b="b" t="t" l="l"/>
            <a:pathLst>
              <a:path h="2632113" w="24406876">
                <a:moveTo>
                  <a:pt x="0" y="0"/>
                </a:moveTo>
                <a:lnTo>
                  <a:pt x="24406876" y="0"/>
                </a:lnTo>
                <a:lnTo>
                  <a:pt x="24406876" y="2632112"/>
                </a:lnTo>
                <a:lnTo>
                  <a:pt x="0" y="26321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95472" r="0" b="-8311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61021" y="641349"/>
            <a:ext cx="3659684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FFFFFF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Izaicinājums 1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-4115102" y="7836167"/>
            <a:ext cx="21193146" cy="3087474"/>
          </a:xfrm>
          <a:custGeom>
            <a:avLst/>
            <a:gdLst/>
            <a:ahLst/>
            <a:cxnLst/>
            <a:rect r="r" b="b" t="t" l="l"/>
            <a:pathLst>
              <a:path h="3087474" w="21193146">
                <a:moveTo>
                  <a:pt x="0" y="0"/>
                </a:moveTo>
                <a:lnTo>
                  <a:pt x="21193147" y="0"/>
                </a:lnTo>
                <a:lnTo>
                  <a:pt x="21193147" y="3087474"/>
                </a:lnTo>
                <a:lnTo>
                  <a:pt x="0" y="30874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02775" r="0" b="-4761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565881" y="8843760"/>
            <a:ext cx="12119521" cy="547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>
                <a:solidFill>
                  <a:srgbClr val="FFFFFF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ReS</a:t>
            </a:r>
            <a:r>
              <a:rPr lang="en-US" sz="3199">
                <a:solidFill>
                  <a:srgbClr val="FFFFFF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olutions – inovatīvi risinājumi preču pārstrādes uzlabošanai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9144000" y="1989153"/>
            <a:ext cx="11666168" cy="6514677"/>
            <a:chOff x="0" y="0"/>
            <a:chExt cx="11908815" cy="6650177"/>
          </a:xfrm>
        </p:grpSpPr>
        <p:sp>
          <p:nvSpPr>
            <p:cNvPr name="Freeform 8" id="8"/>
            <p:cNvSpPr/>
            <p:nvPr/>
          </p:nvSpPr>
          <p:spPr>
            <a:xfrm flipH="true" flipV="false" rot="0">
              <a:off x="0" y="0"/>
              <a:ext cx="11908815" cy="6650228"/>
            </a:xfrm>
            <a:custGeom>
              <a:avLst/>
              <a:gdLst/>
              <a:ahLst/>
              <a:cxnLst/>
              <a:rect r="r" b="b" t="t" l="l"/>
              <a:pathLst>
                <a:path h="6650228" w="11908815">
                  <a:moveTo>
                    <a:pt x="11908815" y="0"/>
                  </a:moveTo>
                  <a:lnTo>
                    <a:pt x="0" y="0"/>
                  </a:lnTo>
                  <a:lnTo>
                    <a:pt x="0" y="6650228"/>
                  </a:lnTo>
                  <a:lnTo>
                    <a:pt x="11908815" y="6650228"/>
                  </a:lnTo>
                  <a:lnTo>
                    <a:pt x="11908815" y="0"/>
                  </a:lnTo>
                  <a:close/>
                </a:path>
              </a:pathLst>
            </a:custGeom>
            <a:blipFill>
              <a:blip r:embed="rId3"/>
              <a:stretch>
                <a:fillRect l="-1189" t="0" r="-1189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873845" y="2711162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9"/>
                </a:lnTo>
                <a:lnTo>
                  <a:pt x="0" y="7966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25539" t="-106147" r="-113427" b="-56945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73845" y="4449823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9"/>
                </a:lnTo>
                <a:lnTo>
                  <a:pt x="0" y="7966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25539" t="-106147" r="-113427" b="-56945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73845" y="5143500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8"/>
                </a:lnTo>
                <a:lnTo>
                  <a:pt x="0" y="7966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25539" t="-106147" r="-113427" b="-56945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45246" y="2700655"/>
            <a:ext cx="6609559" cy="63277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Lietu uzskaites sistēma:</a:t>
            </a:r>
          </a:p>
          <a:p>
            <a:pPr algn="l">
              <a:lnSpc>
                <a:spcPts val="5599"/>
              </a:lnSpc>
            </a:pPr>
          </a:p>
          <a:p>
            <a:pPr algn="l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Lietu apmaiņas centrs ir ierobežotā teritorijā, bez īpašas uzraudzības, sistēmai jābūt lietotājam pēc iespējas vieglāk lietojamai</a:t>
            </a:r>
          </a:p>
          <a:p>
            <a:pPr algn="l">
              <a:lnSpc>
                <a:spcPts val="5599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-12203438" y="-93736"/>
            <a:ext cx="24406876" cy="2632113"/>
          </a:xfrm>
          <a:custGeom>
            <a:avLst/>
            <a:gdLst/>
            <a:ahLst/>
            <a:cxnLst/>
            <a:rect r="r" b="b" t="t" l="l"/>
            <a:pathLst>
              <a:path h="2632113" w="24406876">
                <a:moveTo>
                  <a:pt x="0" y="0"/>
                </a:moveTo>
                <a:lnTo>
                  <a:pt x="24406876" y="0"/>
                </a:lnTo>
                <a:lnTo>
                  <a:pt x="24406876" y="2632112"/>
                </a:lnTo>
                <a:lnTo>
                  <a:pt x="0" y="26321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95472" r="0" b="-8311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45246" y="641349"/>
            <a:ext cx="3691235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FFFFFF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Izaicinājums 2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881379" y="1611495"/>
            <a:ext cx="9406621" cy="7054966"/>
            <a:chOff x="0" y="0"/>
            <a:chExt cx="14362176" cy="1077163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362176" cy="10771632"/>
            </a:xfrm>
            <a:custGeom>
              <a:avLst/>
              <a:gdLst/>
              <a:ahLst/>
              <a:cxnLst/>
              <a:rect r="r" b="b" t="t" l="l"/>
              <a:pathLst>
                <a:path h="10771632" w="14362176">
                  <a:moveTo>
                    <a:pt x="0" y="0"/>
                  </a:moveTo>
                  <a:lnTo>
                    <a:pt x="14362176" y="0"/>
                  </a:lnTo>
                  <a:lnTo>
                    <a:pt x="14362176" y="10771632"/>
                  </a:lnTo>
                  <a:lnTo>
                    <a:pt x="0" y="107716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0">
            <a:off x="-4115102" y="8208359"/>
            <a:ext cx="21193146" cy="2285534"/>
          </a:xfrm>
          <a:custGeom>
            <a:avLst/>
            <a:gdLst/>
            <a:ahLst/>
            <a:cxnLst/>
            <a:rect r="r" b="b" t="t" l="l"/>
            <a:pathLst>
              <a:path h="2285534" w="21193146">
                <a:moveTo>
                  <a:pt x="0" y="0"/>
                </a:moveTo>
                <a:lnTo>
                  <a:pt x="21193147" y="0"/>
                </a:lnTo>
                <a:lnTo>
                  <a:pt x="21193147" y="2285535"/>
                </a:lnTo>
                <a:lnTo>
                  <a:pt x="0" y="22855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95472" r="0" b="-83118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565881" y="8843760"/>
            <a:ext cx="12119521" cy="5473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3199">
                <a:solidFill>
                  <a:srgbClr val="FFFFFF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ReS</a:t>
            </a:r>
            <a:r>
              <a:rPr lang="en-US" sz="3199">
                <a:solidFill>
                  <a:srgbClr val="FFFFFF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olutions – inovatīvi risinājumi preču pārstrādes uzlabošanai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704726" y="2538376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9"/>
                </a:lnTo>
                <a:lnTo>
                  <a:pt x="0" y="7966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25539" t="-106147" r="-113427" b="-56945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39218" y="2607258"/>
            <a:ext cx="8297942" cy="2803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Lietu bibliotēkas pilots</a:t>
            </a:r>
          </a:p>
          <a:p>
            <a:pPr algn="just">
              <a:lnSpc>
                <a:spcPts val="5599"/>
              </a:lnSpc>
            </a:pPr>
            <a:r>
              <a:rPr lang="en-US" sz="3999">
                <a:solidFill>
                  <a:srgbClr val="000000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Vai kāds ir gatavs braukt uz Ķīvītēm pakaļ mikserim?</a:t>
            </a:r>
          </a:p>
          <a:p>
            <a:pPr algn="just">
              <a:lnSpc>
                <a:spcPts val="5599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false" rot="0">
            <a:off x="-12203438" y="-93736"/>
            <a:ext cx="24406876" cy="2632113"/>
          </a:xfrm>
          <a:custGeom>
            <a:avLst/>
            <a:gdLst/>
            <a:ahLst/>
            <a:cxnLst/>
            <a:rect r="r" b="b" t="t" l="l"/>
            <a:pathLst>
              <a:path h="2632113" w="24406876">
                <a:moveTo>
                  <a:pt x="0" y="0"/>
                </a:moveTo>
                <a:lnTo>
                  <a:pt x="24406876" y="0"/>
                </a:lnTo>
                <a:lnTo>
                  <a:pt x="24406876" y="2632112"/>
                </a:lnTo>
                <a:lnTo>
                  <a:pt x="0" y="26321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695472" r="0" b="-8311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39218" y="641349"/>
            <a:ext cx="3703290" cy="6889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b="true">
                <a:solidFill>
                  <a:srgbClr val="FFFFFF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Izaicinājums 3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704726" y="5143500"/>
            <a:ext cx="9639088" cy="1364033"/>
          </a:xfrm>
          <a:custGeom>
            <a:avLst/>
            <a:gdLst/>
            <a:ahLst/>
            <a:cxnLst/>
            <a:rect r="r" b="b" t="t" l="l"/>
            <a:pathLst>
              <a:path h="1364033" w="9639088">
                <a:moveTo>
                  <a:pt x="0" y="0"/>
                </a:moveTo>
                <a:lnTo>
                  <a:pt x="9639088" y="0"/>
                </a:lnTo>
                <a:lnTo>
                  <a:pt x="9639088" y="1364033"/>
                </a:lnTo>
                <a:lnTo>
                  <a:pt x="0" y="13640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35906" r="-2186" b="-48296"/>
            </a:stretch>
          </a:blipFill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 rot="0">
            <a:off x="10240363" y="1353734"/>
            <a:ext cx="8623163" cy="8623163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2203438" y="9089890"/>
            <a:ext cx="4533191" cy="85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00"/>
              </a:lnSpc>
            </a:pPr>
            <a:r>
              <a:rPr lang="en-US" sz="3000">
                <a:solidFill>
                  <a:srgbClr val="221E1F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Noske</a:t>
            </a:r>
            <a:r>
              <a:rPr lang="en-US" sz="3000">
                <a:solidFill>
                  <a:srgbClr val="221E1F"/>
                </a:solidFill>
                <a:latin typeface="Inclusive Sans"/>
                <a:ea typeface="Inclusive Sans"/>
                <a:cs typeface="Inclusive Sans"/>
                <a:sym typeface="Inclusive Sans"/>
              </a:rPr>
              <a:t>nē QR kodu vai</a:t>
            </a:r>
            <a:r>
              <a:rPr lang="en-US" b="true" sz="3000">
                <a:solidFill>
                  <a:srgbClr val="221E1F"/>
                </a:solidFill>
                <a:latin typeface="Inclusive Sans Bold"/>
                <a:ea typeface="Inclusive Sans Bold"/>
                <a:cs typeface="Inclusive Sans Bold"/>
                <a:sym typeface="Inclusive Sans Bold"/>
              </a:rPr>
              <a:t> ej.uz/lietubibliotēka 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704726" y="2538376"/>
            <a:ext cx="987176" cy="796668"/>
          </a:xfrm>
          <a:custGeom>
            <a:avLst/>
            <a:gdLst/>
            <a:ahLst/>
            <a:cxnLst/>
            <a:rect r="r" b="b" t="t" l="l"/>
            <a:pathLst>
              <a:path h="796668" w="987176">
                <a:moveTo>
                  <a:pt x="0" y="0"/>
                </a:moveTo>
                <a:lnTo>
                  <a:pt x="987176" y="0"/>
                </a:lnTo>
                <a:lnTo>
                  <a:pt x="987176" y="796669"/>
                </a:lnTo>
                <a:lnTo>
                  <a:pt x="0" y="7966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25539" t="-106147" r="-113427" b="-56945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DAHUsnqUO3Q</dc:identifier>
  <dcterms:modified xsi:type="dcterms:W3CDTF">2011-08-01T06:04:30Z</dcterms:modified>
  <cp:revision>1</cp:revision>
  <dc:title>Pasākums_Liepājas RAS</dc:title>
</cp:coreProperties>
</file>