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7" r:id="rId2"/>
    <p:sldId id="258" r:id="rId3"/>
    <p:sldId id="259" r:id="rId4"/>
  </p:sldIdLst>
  <p:sldSz cx="12192000" cy="6858000"/>
  <p:notesSz cx="6858000" cy="9144000"/>
  <p:defaultTextStyle>
    <a:defPPr>
      <a:defRPr lang="en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86"/>
  </p:normalViewPr>
  <p:slideViewPr>
    <p:cSldViewPr snapToGrid="0">
      <p:cViewPr varScale="1">
        <p:scale>
          <a:sx n="101" d="100"/>
          <a:sy n="101" d="100"/>
        </p:scale>
        <p:origin x="90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F987BC-3E89-7F3D-5C48-64835E35B6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824963-3EBC-3116-C42E-EECB2F5AF5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9C704E-4C86-B1EF-F7EC-6ED18A6450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29917-0B1B-7C4D-8C75-FA6A15EDDDAA}" type="datetimeFigureOut">
              <a:rPr lang="en-LV" smtClean="0"/>
              <a:t>09/09/2026</a:t>
            </a:fld>
            <a:endParaRPr lang="en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3253BA-5F5F-EECB-A49A-2F0EA2AC1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A1D2E7-0F3B-B699-F64B-ECD3012352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AC965-41AD-D34E-BC1D-491F532D5085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3533796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EF9656-3813-D1EB-2A8C-BF13ADC4ED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326AA3-B0D5-4F3A-A9E8-744A426DD5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6BBCE7-C4F2-7175-7889-2563C36B7D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29917-0B1B-7C4D-8C75-FA6A15EDDDAA}" type="datetimeFigureOut">
              <a:rPr lang="en-LV" smtClean="0"/>
              <a:t>09/09/2026</a:t>
            </a:fld>
            <a:endParaRPr lang="en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EA73F9-95C0-7054-05D7-329D484AAA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11C5BD-2631-F87B-D649-9B557B9DEC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AC965-41AD-D34E-BC1D-491F532D5085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42115116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12D2343-9CF5-FA7C-658D-FDF74F7382C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222CE4-0542-901B-6B5C-939D96578C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3CA18B-FE3B-DD9D-2AA2-36FEFFDCB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29917-0B1B-7C4D-8C75-FA6A15EDDDAA}" type="datetimeFigureOut">
              <a:rPr lang="en-LV" smtClean="0"/>
              <a:t>09/09/2026</a:t>
            </a:fld>
            <a:endParaRPr lang="en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86E63C-914D-E8B4-9476-B1CE57091D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BE4311-2E7F-28DF-47B8-BC3179039C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AC965-41AD-D34E-BC1D-491F532D5085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8727873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Virsraksts ar papildtekstu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244" y="1045941"/>
            <a:ext cx="4181781" cy="1253217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100000"/>
              </a:lnSpc>
              <a:spcAft>
                <a:spcPts val="80"/>
              </a:spcAft>
              <a:defRPr sz="3733" b="0">
                <a:solidFill>
                  <a:srgbClr val="2E5A79"/>
                </a:solidFill>
                <a:latin typeface="Rimouski" panose="020F0206020000020004" pitchFamily="34" charset="77"/>
                <a:cs typeface="Times New Roman" panose="02020603050405020304" pitchFamily="18" charset="0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50973" y="1045941"/>
            <a:ext cx="6608835" cy="5256019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Aft>
                <a:spcPts val="80"/>
              </a:spcAft>
              <a:defRPr sz="2667" b="0" i="0">
                <a:latin typeface="Rimouski Light" panose="020F0306020000020004" pitchFamily="34" charset="77"/>
                <a:cs typeface="Times New Roman" panose="02020603050405020304" pitchFamily="18" charset="0"/>
              </a:defRPr>
            </a:lvl1pPr>
            <a:lvl2pPr>
              <a:lnSpc>
                <a:spcPct val="100000"/>
              </a:lnSpc>
              <a:spcAft>
                <a:spcPts val="80"/>
              </a:spcAft>
              <a:defRPr sz="2667" b="0" i="0">
                <a:latin typeface="Rimouski Light" panose="020F0306020000020004" pitchFamily="34" charset="77"/>
                <a:cs typeface="Times New Roman" panose="02020603050405020304" pitchFamily="18" charset="0"/>
              </a:defRPr>
            </a:lvl2pPr>
            <a:lvl3pPr>
              <a:lnSpc>
                <a:spcPct val="100000"/>
              </a:lnSpc>
              <a:spcAft>
                <a:spcPts val="80"/>
              </a:spcAft>
              <a:defRPr sz="2667" b="0" i="0">
                <a:latin typeface="Rimouski Light" panose="020F0306020000020004" pitchFamily="34" charset="77"/>
                <a:cs typeface="Times New Roman" panose="02020603050405020304" pitchFamily="18" charset="0"/>
              </a:defRPr>
            </a:lvl3pPr>
            <a:lvl4pPr>
              <a:lnSpc>
                <a:spcPct val="100000"/>
              </a:lnSpc>
              <a:spcAft>
                <a:spcPts val="80"/>
              </a:spcAft>
              <a:defRPr sz="2667" b="0" i="0">
                <a:latin typeface="Rimouski Light" panose="020F0306020000020004" pitchFamily="34" charset="77"/>
                <a:cs typeface="Times New Roman" panose="02020603050405020304" pitchFamily="18" charset="0"/>
              </a:defRPr>
            </a:lvl4pPr>
            <a:lvl5pPr>
              <a:lnSpc>
                <a:spcPct val="100000"/>
              </a:lnSpc>
              <a:spcAft>
                <a:spcPts val="80"/>
              </a:spcAft>
              <a:defRPr sz="2667" b="0" i="0">
                <a:latin typeface="Rimouski Light" panose="020F0306020000020004" pitchFamily="34" charset="77"/>
                <a:cs typeface="Times New Roman" panose="02020603050405020304" pitchFamily="18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244" y="2436419"/>
            <a:ext cx="4181781" cy="386553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80"/>
              </a:spcAft>
              <a:buNone/>
              <a:defRPr sz="2667" b="0" i="0">
                <a:latin typeface="Rimouski Light" panose="020F0306020000020004" pitchFamily="34" charset="77"/>
                <a:cs typeface="Times New Roman" panose="02020603050405020304" pitchFamily="18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D0550A52-09A2-79BE-6175-8CD861B321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15088" y="6362013"/>
            <a:ext cx="1354925" cy="404735"/>
          </a:xfrm>
          <a:prstGeom prst="rect">
            <a:avLst/>
          </a:prstGeom>
        </p:spPr>
        <p:txBody>
          <a:bodyPr/>
          <a:lstStyle>
            <a:lvl1pPr algn="r">
              <a:defRPr sz="1867" b="0" i="0">
                <a:solidFill>
                  <a:srgbClr val="878179"/>
                </a:solidFill>
                <a:latin typeface="Rimouski Light" panose="020F0306020000020004" pitchFamily="34" charset="77"/>
              </a:defRPr>
            </a:lvl1pPr>
          </a:lstStyle>
          <a:p>
            <a:fld id="{95F4BBA3-074B-144F-9570-AFCFAE2BA8BB}" type="slidenum">
              <a:rPr lang="en-LV" smtClean="0"/>
              <a:pPr/>
              <a:t>‹#›</a:t>
            </a:fld>
            <a:endParaRPr lang="en-LV" dirty="0"/>
          </a:p>
        </p:txBody>
      </p:sp>
    </p:spTree>
    <p:extLst>
      <p:ext uri="{BB962C8B-B14F-4D97-AF65-F5344CB8AC3E}">
        <p14:creationId xmlns:p14="http://schemas.microsoft.com/office/powerpoint/2010/main" val="25172380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8ED0CE-70C3-FD97-0414-011232B6A3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1337D5-0F03-5D0F-3F25-663393EA15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2C2075-7CE8-317C-3CEF-FE8E9E5795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29917-0B1B-7C4D-8C75-FA6A15EDDDAA}" type="datetimeFigureOut">
              <a:rPr lang="en-LV" smtClean="0"/>
              <a:t>09/09/2026</a:t>
            </a:fld>
            <a:endParaRPr lang="en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C0EDF2-B8C9-DAE2-B908-72AA091B7E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5F81FE-6565-1989-8A95-7D17F46355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AC965-41AD-D34E-BC1D-491F532D5085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8502138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72D23F-AF5C-9BE8-6137-1260E7472D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EAF49E-6F07-4ED8-C637-5A44B065B0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F974A9-33EA-A95B-AC99-6FCA82893E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29917-0B1B-7C4D-8C75-FA6A15EDDDAA}" type="datetimeFigureOut">
              <a:rPr lang="en-LV" smtClean="0"/>
              <a:t>09/09/2026</a:t>
            </a:fld>
            <a:endParaRPr lang="en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4982F9-A4E0-8B68-2082-61CB41330A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2A04CC-44CE-B6D8-AB44-3E69D2D1A4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AC965-41AD-D34E-BC1D-491F532D5085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1588515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548F5C-731B-8F21-944B-F1B92427B0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796EEA-1C4A-30EC-DA30-E35146632A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9E08627-CBD6-1B79-1423-D6B83BA355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1A3C30-CAE7-A884-405B-5501E06DFF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29917-0B1B-7C4D-8C75-FA6A15EDDDAA}" type="datetimeFigureOut">
              <a:rPr lang="en-LV" smtClean="0"/>
              <a:t>09/09/2026</a:t>
            </a:fld>
            <a:endParaRPr lang="en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BF211C1-B19C-F227-78D4-678B9DB287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45A177-BFF4-3B97-CD77-1BB9D3ADAF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AC965-41AD-D34E-BC1D-491F532D5085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5015475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A3353D-A8A9-C5E8-7F69-F86006A213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F3BEA6-9B29-AFDC-3510-4D9E6EE1E3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D84009-E372-58AA-53D0-2E3D873EDB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C03E3B-20C4-70AB-EF58-12E24D07068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E312D8A-1792-7DB3-8622-B93EBB378F7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164CD0D-31EC-846A-72AC-9F8FA7C383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29917-0B1B-7C4D-8C75-FA6A15EDDDAA}" type="datetimeFigureOut">
              <a:rPr lang="en-LV" smtClean="0"/>
              <a:t>09/09/2026</a:t>
            </a:fld>
            <a:endParaRPr lang="en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93471CD-2CCC-45C8-35CD-A8AE43C63D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88797C3-0DC1-2C4E-41AF-DCF541911C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AC965-41AD-D34E-BC1D-491F532D5085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473749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0EE6D8-8B7C-7516-4EE5-4BBA282B39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6768AF8-7AAB-EE0F-FE62-8B62424D8B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29917-0B1B-7C4D-8C75-FA6A15EDDDAA}" type="datetimeFigureOut">
              <a:rPr lang="en-LV" smtClean="0"/>
              <a:t>09/09/2026</a:t>
            </a:fld>
            <a:endParaRPr lang="en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F6A239F-C37C-8443-9FBB-966EF5CD07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D66A2A6-F2E9-9250-103B-B531228740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AC965-41AD-D34E-BC1D-491F532D5085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9649858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80477AC-6F8D-A44E-1EB1-3945CC5BB7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29917-0B1B-7C4D-8C75-FA6A15EDDDAA}" type="datetimeFigureOut">
              <a:rPr lang="en-LV" smtClean="0"/>
              <a:t>09/09/2026</a:t>
            </a:fld>
            <a:endParaRPr lang="en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3E2BD81-FF25-405F-C117-95A83105D4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CEF35C-9FF3-297A-D00C-22D364C097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AC965-41AD-D34E-BC1D-491F532D5085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36846803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7F5E6D-9D24-A8CC-0EF5-AD47140D9C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AB72F6-6DE2-E397-DBDB-4FFC127A84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761C49-E112-BAEA-76AF-A06207805C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9E16C2-51E1-47B9-B5A5-F3DBA81E76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29917-0B1B-7C4D-8C75-FA6A15EDDDAA}" type="datetimeFigureOut">
              <a:rPr lang="en-LV" smtClean="0"/>
              <a:t>09/09/2026</a:t>
            </a:fld>
            <a:endParaRPr lang="en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37B8BA-547E-1762-1313-EC7BBE4C0F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761D19-803D-FF22-B6E0-077AA4CBF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AC965-41AD-D34E-BC1D-491F532D5085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41460633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391CAF-F8D0-7E66-4CAE-156FA027AB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C566FDA-B609-8F5B-B0DC-AE288B0CDEB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3F4D015-F0F8-CF62-4399-A1E68E3087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10C2F02-CCD8-1D03-F50B-CF98C7CDEB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29917-0B1B-7C4D-8C75-FA6A15EDDDAA}" type="datetimeFigureOut">
              <a:rPr lang="en-LV" smtClean="0"/>
              <a:t>09/09/2026</a:t>
            </a:fld>
            <a:endParaRPr lang="en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808F17-9AB0-AADF-7FCC-7A0BAAE2F7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69EBFC-91E1-7421-3980-5E3E20222E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AC965-41AD-D34E-BC1D-491F532D5085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6898045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809A5EE-A9BA-189A-869D-293ED7EBEB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B36E11-2E96-EE12-0749-A6ED7E8AD9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69DEF4-95EC-6298-5295-5566329E0FB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729917-0B1B-7C4D-8C75-FA6A15EDDDAA}" type="datetimeFigureOut">
              <a:rPr lang="en-LV" smtClean="0"/>
              <a:t>09/09/2026</a:t>
            </a:fld>
            <a:endParaRPr lang="en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CA662E-0C8E-6245-FF34-B42F82CADA4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DDBDF8-FAE4-E160-21DC-BE087150C3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3BAC965-41AD-D34E-BC1D-491F532D5085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36278612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707136" y="1048512"/>
            <a:ext cx="10668000" cy="6258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lv-LV" sz="3467" b="1" dirty="0">
                <a:solidFill>
                  <a:srgbClr val="275B7E"/>
                </a:solidFill>
                <a:latin typeface="Aptos"/>
              </a:rPr>
              <a:t>C1 | </a:t>
            </a:r>
            <a:r>
              <a:rPr sz="3467" b="1" dirty="0" err="1">
                <a:solidFill>
                  <a:srgbClr val="275B7E"/>
                </a:solidFill>
                <a:latin typeface="Aptos"/>
              </a:rPr>
              <a:t>Viedais</a:t>
            </a:r>
            <a:r>
              <a:rPr sz="3467" b="1" dirty="0">
                <a:solidFill>
                  <a:srgbClr val="275B7E"/>
                </a:solidFill>
                <a:latin typeface="Aptos"/>
              </a:rPr>
              <a:t> Pilot</a:t>
            </a:r>
            <a:r>
              <a:rPr lang="lv-LV" sz="3467" b="1" dirty="0" err="1">
                <a:solidFill>
                  <a:srgbClr val="275B7E"/>
                </a:solidFill>
                <a:latin typeface="Aptos"/>
              </a:rPr>
              <a:t>a</a:t>
            </a:r>
            <a:r>
              <a:rPr sz="3467" b="1" dirty="0">
                <a:solidFill>
                  <a:srgbClr val="275B7E"/>
                </a:solidFill>
                <a:latin typeface="Aptos"/>
              </a:rPr>
              <a:t> EKO </a:t>
            </a:r>
            <a:r>
              <a:rPr sz="3467" b="1" dirty="0" err="1">
                <a:solidFill>
                  <a:srgbClr val="275B7E"/>
                </a:solidFill>
                <a:latin typeface="Aptos"/>
              </a:rPr>
              <a:t>laukums</a:t>
            </a:r>
            <a:r>
              <a:rPr sz="3467" b="1" dirty="0">
                <a:solidFill>
                  <a:srgbClr val="275B7E"/>
                </a:solidFill>
                <a:latin typeface="Aptos"/>
              </a:rPr>
              <a:t> – </a:t>
            </a:r>
            <a:r>
              <a:rPr sz="3467" b="1" dirty="0" err="1">
                <a:solidFill>
                  <a:srgbClr val="275B7E"/>
                </a:solidFill>
                <a:latin typeface="Aptos"/>
              </a:rPr>
              <a:t>iecere</a:t>
            </a:r>
            <a:endParaRPr sz="3467" b="1" dirty="0">
              <a:solidFill>
                <a:srgbClr val="275B7E"/>
              </a:solidFill>
              <a:latin typeface="Aptos"/>
            </a:endParaRPr>
          </a:p>
        </p:txBody>
      </p:sp>
      <p:pic>
        <p:nvPicPr>
          <p:cNvPr id="7" name="Picture 6" descr="C1_Pilot_EKO_laukuma_shem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0480" y="1755648"/>
            <a:ext cx="8201728" cy="494182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92480" y="1975104"/>
            <a:ext cx="2987040" cy="4412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67" b="1">
                <a:solidFill>
                  <a:srgbClr val="275B7E"/>
                </a:solidFill>
                <a:latin typeface="Aptos"/>
              </a:rPr>
              <a:t>Kas tika plānots?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92480" y="2657856"/>
            <a:ext cx="3023616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dirty="0" err="1">
                <a:solidFill>
                  <a:srgbClr val="373E41"/>
                </a:solidFill>
                <a:latin typeface="Aptos"/>
              </a:rPr>
              <a:t>Vieds</a:t>
            </a:r>
            <a:r>
              <a:rPr sz="1600" dirty="0">
                <a:solidFill>
                  <a:srgbClr val="373E41"/>
                </a:solidFill>
                <a:latin typeface="Aptos"/>
              </a:rPr>
              <a:t> Pilot</a:t>
            </a:r>
            <a:r>
              <a:rPr lang="lv-LV" sz="1600" dirty="0" err="1">
                <a:solidFill>
                  <a:srgbClr val="373E41"/>
                </a:solidFill>
                <a:latin typeface="Aptos"/>
              </a:rPr>
              <a:t>a</a:t>
            </a:r>
            <a:r>
              <a:rPr sz="1600" dirty="0">
                <a:solidFill>
                  <a:srgbClr val="373E41"/>
                </a:solidFill>
                <a:latin typeface="Aptos"/>
              </a:rPr>
              <a:t> EKO </a:t>
            </a:r>
            <a:r>
              <a:rPr sz="1600" dirty="0" err="1">
                <a:solidFill>
                  <a:srgbClr val="373E41"/>
                </a:solidFill>
                <a:latin typeface="Aptos"/>
              </a:rPr>
              <a:t>laukums</a:t>
            </a:r>
            <a:r>
              <a:rPr sz="1600" dirty="0">
                <a:solidFill>
                  <a:srgbClr val="373E41"/>
                </a:solidFill>
                <a:latin typeface="Aptos"/>
              </a:rPr>
              <a:t> </a:t>
            </a:r>
            <a:r>
              <a:rPr sz="1600" dirty="0" err="1">
                <a:solidFill>
                  <a:srgbClr val="373E41"/>
                </a:solidFill>
                <a:latin typeface="Aptos"/>
              </a:rPr>
              <a:t>ar</a:t>
            </a:r>
            <a:r>
              <a:rPr sz="1600" dirty="0">
                <a:solidFill>
                  <a:srgbClr val="373E41"/>
                </a:solidFill>
                <a:latin typeface="Aptos"/>
              </a:rPr>
              <a:t> </a:t>
            </a:r>
            <a:r>
              <a:rPr sz="1600" dirty="0" err="1">
                <a:solidFill>
                  <a:srgbClr val="373E41"/>
                </a:solidFill>
                <a:latin typeface="Aptos"/>
              </a:rPr>
              <a:t>tehniskiem</a:t>
            </a:r>
            <a:r>
              <a:rPr sz="1600" dirty="0">
                <a:solidFill>
                  <a:srgbClr val="373E41"/>
                </a:solidFill>
                <a:latin typeface="Aptos"/>
              </a:rPr>
              <a:t> un </a:t>
            </a:r>
            <a:r>
              <a:rPr sz="1600" dirty="0" err="1">
                <a:solidFill>
                  <a:srgbClr val="373E41"/>
                </a:solidFill>
                <a:latin typeface="Aptos"/>
              </a:rPr>
              <a:t>digitāliem</a:t>
            </a:r>
            <a:r>
              <a:rPr sz="1600" dirty="0">
                <a:solidFill>
                  <a:srgbClr val="373E41"/>
                </a:solidFill>
                <a:latin typeface="Aptos"/>
              </a:rPr>
              <a:t> </a:t>
            </a:r>
            <a:r>
              <a:rPr sz="1600" dirty="0" err="1">
                <a:solidFill>
                  <a:srgbClr val="373E41"/>
                </a:solidFill>
                <a:latin typeface="Aptos"/>
              </a:rPr>
              <a:t>risinājumiem</a:t>
            </a:r>
            <a:r>
              <a:rPr sz="1600" dirty="0">
                <a:solidFill>
                  <a:srgbClr val="373E41"/>
                </a:solidFill>
                <a:latin typeface="Aptos"/>
              </a:rPr>
              <a:t>:
• </a:t>
            </a:r>
            <a:r>
              <a:rPr sz="1600" dirty="0" err="1">
                <a:solidFill>
                  <a:srgbClr val="373E41"/>
                </a:solidFill>
                <a:latin typeface="Aptos"/>
              </a:rPr>
              <a:t>klientu</a:t>
            </a:r>
            <a:r>
              <a:rPr sz="1600" dirty="0">
                <a:solidFill>
                  <a:srgbClr val="373E41"/>
                </a:solidFill>
                <a:latin typeface="Aptos"/>
              </a:rPr>
              <a:t> </a:t>
            </a:r>
            <a:r>
              <a:rPr sz="1600" dirty="0" err="1">
                <a:solidFill>
                  <a:srgbClr val="373E41"/>
                </a:solidFill>
                <a:latin typeface="Aptos"/>
              </a:rPr>
              <a:t>pašapkalpošanās</a:t>
            </a:r>
            <a:r>
              <a:rPr sz="1600" dirty="0">
                <a:solidFill>
                  <a:srgbClr val="373E41"/>
                </a:solidFill>
                <a:latin typeface="Aptos"/>
              </a:rPr>
              <a:t>
• </a:t>
            </a:r>
            <a:r>
              <a:rPr sz="1600" dirty="0" err="1">
                <a:solidFill>
                  <a:srgbClr val="373E41"/>
                </a:solidFill>
                <a:latin typeface="Aptos"/>
              </a:rPr>
              <a:t>apmeklētāju</a:t>
            </a:r>
            <a:r>
              <a:rPr sz="1600" dirty="0">
                <a:solidFill>
                  <a:srgbClr val="373E41"/>
                </a:solidFill>
                <a:latin typeface="Aptos"/>
              </a:rPr>
              <a:t> </a:t>
            </a:r>
            <a:r>
              <a:rPr sz="1600" dirty="0" err="1">
                <a:solidFill>
                  <a:srgbClr val="373E41"/>
                </a:solidFill>
                <a:latin typeface="Aptos"/>
              </a:rPr>
              <a:t>plūsmas</a:t>
            </a:r>
            <a:r>
              <a:rPr sz="1600" dirty="0">
                <a:solidFill>
                  <a:srgbClr val="373E41"/>
                </a:solidFill>
                <a:latin typeface="Aptos"/>
              </a:rPr>
              <a:t> </a:t>
            </a:r>
            <a:r>
              <a:rPr sz="1600" dirty="0" err="1">
                <a:solidFill>
                  <a:srgbClr val="373E41"/>
                </a:solidFill>
                <a:latin typeface="Aptos"/>
              </a:rPr>
              <a:t>vadīšana</a:t>
            </a:r>
            <a:r>
              <a:rPr sz="1600" dirty="0">
                <a:solidFill>
                  <a:srgbClr val="373E41"/>
                </a:solidFill>
                <a:latin typeface="Aptos"/>
              </a:rPr>
              <a:t>
• </a:t>
            </a:r>
            <a:r>
              <a:rPr sz="1600" dirty="0" err="1">
                <a:solidFill>
                  <a:srgbClr val="373E41"/>
                </a:solidFill>
                <a:latin typeface="Aptos"/>
              </a:rPr>
              <a:t>interaktīvs</a:t>
            </a:r>
            <a:r>
              <a:rPr sz="1600" dirty="0">
                <a:solidFill>
                  <a:srgbClr val="373E41"/>
                </a:solidFill>
                <a:latin typeface="Aptos"/>
              </a:rPr>
              <a:t> </a:t>
            </a:r>
            <a:r>
              <a:rPr sz="1600" dirty="0" err="1">
                <a:solidFill>
                  <a:srgbClr val="373E41"/>
                </a:solidFill>
                <a:latin typeface="Aptos"/>
              </a:rPr>
              <a:t>ceļvedis</a:t>
            </a:r>
            <a:r>
              <a:rPr sz="1600" dirty="0">
                <a:solidFill>
                  <a:srgbClr val="373E41"/>
                </a:solidFill>
                <a:latin typeface="Aptos"/>
              </a:rPr>
              <a:t> </a:t>
            </a:r>
            <a:r>
              <a:rPr sz="1600" dirty="0" err="1">
                <a:solidFill>
                  <a:srgbClr val="373E41"/>
                </a:solidFill>
                <a:latin typeface="Aptos"/>
              </a:rPr>
              <a:t>laukuma</a:t>
            </a:r>
            <a:r>
              <a:rPr sz="1600" dirty="0">
                <a:solidFill>
                  <a:srgbClr val="373E41"/>
                </a:solidFill>
                <a:latin typeface="Aptos"/>
              </a:rPr>
              <a:t> </a:t>
            </a:r>
            <a:r>
              <a:rPr sz="1600" dirty="0" err="1">
                <a:solidFill>
                  <a:srgbClr val="373E41"/>
                </a:solidFill>
                <a:latin typeface="Aptos"/>
              </a:rPr>
              <a:t>lietotājiem</a:t>
            </a:r>
            <a:r>
              <a:rPr sz="1600" dirty="0">
                <a:solidFill>
                  <a:srgbClr val="373E41"/>
                </a:solidFill>
                <a:latin typeface="Aptos"/>
              </a:rPr>
              <a:t>
• </a:t>
            </a:r>
            <a:r>
              <a:rPr sz="1600" dirty="0" err="1">
                <a:solidFill>
                  <a:srgbClr val="373E41"/>
                </a:solidFill>
                <a:latin typeface="Aptos"/>
              </a:rPr>
              <a:t>ērtāka</a:t>
            </a:r>
            <a:r>
              <a:rPr sz="1600" dirty="0">
                <a:solidFill>
                  <a:srgbClr val="373E41"/>
                </a:solidFill>
                <a:latin typeface="Aptos"/>
              </a:rPr>
              <a:t> un </a:t>
            </a:r>
            <a:r>
              <a:rPr sz="1600" dirty="0" err="1">
                <a:solidFill>
                  <a:srgbClr val="373E41"/>
                </a:solidFill>
                <a:latin typeface="Aptos"/>
              </a:rPr>
              <a:t>saprotamāka</a:t>
            </a:r>
            <a:r>
              <a:rPr sz="1600" dirty="0">
                <a:solidFill>
                  <a:srgbClr val="373E41"/>
                </a:solidFill>
                <a:latin typeface="Aptos"/>
              </a:rPr>
              <a:t> </a:t>
            </a:r>
            <a:r>
              <a:rPr sz="1600" dirty="0" err="1">
                <a:solidFill>
                  <a:srgbClr val="373E41"/>
                </a:solidFill>
                <a:latin typeface="Aptos"/>
              </a:rPr>
              <a:t>šķiroto</a:t>
            </a:r>
            <a:r>
              <a:rPr sz="1600" dirty="0">
                <a:solidFill>
                  <a:srgbClr val="373E41"/>
                </a:solidFill>
                <a:latin typeface="Aptos"/>
              </a:rPr>
              <a:t> </a:t>
            </a:r>
            <a:r>
              <a:rPr sz="1600" dirty="0" err="1">
                <a:solidFill>
                  <a:srgbClr val="373E41"/>
                </a:solidFill>
                <a:latin typeface="Aptos"/>
              </a:rPr>
              <a:t>atkritumu</a:t>
            </a:r>
            <a:r>
              <a:rPr sz="1600" dirty="0">
                <a:solidFill>
                  <a:srgbClr val="373E41"/>
                </a:solidFill>
                <a:latin typeface="Aptos"/>
              </a:rPr>
              <a:t> </a:t>
            </a:r>
            <a:r>
              <a:rPr sz="1600" dirty="0" err="1">
                <a:solidFill>
                  <a:srgbClr val="373E41"/>
                </a:solidFill>
                <a:latin typeface="Aptos"/>
              </a:rPr>
              <a:t>nodošana</a:t>
            </a:r>
            <a:endParaRPr sz="1600" dirty="0">
              <a:solidFill>
                <a:srgbClr val="373E41"/>
              </a:solidFill>
              <a:latin typeface="Apto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92480" y="5669281"/>
            <a:ext cx="3048000" cy="6669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67" b="1">
                <a:solidFill>
                  <a:srgbClr val="79A63D"/>
                </a:solidFill>
                <a:latin typeface="Aptos"/>
              </a:rPr>
              <a:t>No ieceres → uz būvniecību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707136" y="1048512"/>
            <a:ext cx="10668000" cy="62587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67" b="1" dirty="0">
                <a:solidFill>
                  <a:srgbClr val="275B7E"/>
                </a:solidFill>
                <a:latin typeface="Aptos"/>
              </a:rPr>
              <a:t>C1 | </a:t>
            </a:r>
            <a:r>
              <a:rPr sz="3467" b="1" dirty="0" err="1">
                <a:solidFill>
                  <a:srgbClr val="275B7E"/>
                </a:solidFill>
                <a:latin typeface="Aptos"/>
              </a:rPr>
              <a:t>Viedais</a:t>
            </a:r>
            <a:r>
              <a:rPr sz="3467" b="1" dirty="0">
                <a:solidFill>
                  <a:srgbClr val="275B7E"/>
                </a:solidFill>
                <a:latin typeface="Aptos"/>
              </a:rPr>
              <a:t> Pilot EKO </a:t>
            </a:r>
            <a:r>
              <a:rPr sz="3467" b="1" dirty="0" err="1">
                <a:solidFill>
                  <a:srgbClr val="275B7E"/>
                </a:solidFill>
                <a:latin typeface="Aptos"/>
              </a:rPr>
              <a:t>laukums</a:t>
            </a:r>
            <a:r>
              <a:rPr sz="3467" b="1" dirty="0">
                <a:solidFill>
                  <a:srgbClr val="275B7E"/>
                </a:solidFill>
                <a:latin typeface="Aptos"/>
              </a:rPr>
              <a:t> top </a:t>
            </a:r>
            <a:r>
              <a:rPr sz="3467" b="1" dirty="0" err="1">
                <a:solidFill>
                  <a:srgbClr val="275B7E"/>
                </a:solidFill>
                <a:latin typeface="Aptos"/>
              </a:rPr>
              <a:t>Valmierā</a:t>
            </a:r>
            <a:endParaRPr sz="3467" b="1" dirty="0">
              <a:solidFill>
                <a:srgbClr val="275B7E"/>
              </a:solidFill>
              <a:latin typeface="Aptos"/>
            </a:endParaRPr>
          </a:p>
        </p:txBody>
      </p:sp>
      <p:pic>
        <p:nvPicPr>
          <p:cNvPr id="7" name="Picture 6" descr="786383367_2186792815198535_687255036185198662_n.jpg"/>
          <p:cNvPicPr>
            <a:picLocks noChangeAspect="1"/>
          </p:cNvPicPr>
          <p:nvPr/>
        </p:nvPicPr>
        <p:blipFill>
          <a:blip r:embed="rId2"/>
          <a:srcRect t="6208" b="6208"/>
          <a:stretch>
            <a:fillRect/>
          </a:stretch>
        </p:blipFill>
        <p:spPr>
          <a:xfrm>
            <a:off x="670560" y="1804416"/>
            <a:ext cx="6644640" cy="4364736"/>
          </a:xfrm>
          <a:prstGeom prst="rect">
            <a:avLst/>
          </a:prstGeom>
        </p:spPr>
      </p:pic>
      <p:pic>
        <p:nvPicPr>
          <p:cNvPr id="8" name="Picture 7" descr="786060418_2186792811865202_8773487398837956717_n.jpg"/>
          <p:cNvPicPr>
            <a:picLocks noChangeAspect="1"/>
          </p:cNvPicPr>
          <p:nvPr/>
        </p:nvPicPr>
        <p:blipFill>
          <a:blip r:embed="rId3"/>
          <a:srcRect l="18052" r="18052"/>
          <a:stretch>
            <a:fillRect/>
          </a:stretch>
        </p:blipFill>
        <p:spPr>
          <a:xfrm>
            <a:off x="7461504" y="1804416"/>
            <a:ext cx="3718560" cy="4364736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7620000" y="5332054"/>
            <a:ext cx="3352800" cy="62568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733" b="1">
                <a:solidFill>
                  <a:srgbClr val="FFFFFF"/>
                </a:solidFill>
                <a:latin typeface="Aptos"/>
              </a:rPr>
              <a:t>Būvdarbi notiek Dzelzceļa ielā 5, Valmierā.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7498080" y="5047487"/>
            <a:ext cx="3657600" cy="1097280"/>
          </a:xfrm>
          <a:prstGeom prst="roundRect">
            <a:avLst/>
          </a:prstGeom>
          <a:solidFill>
            <a:srgbClr val="275B7E"/>
          </a:solidFill>
          <a:ln>
            <a:solidFill>
              <a:srgbClr val="275B7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/>
          </a:p>
        </p:txBody>
      </p:sp>
      <p:sp>
        <p:nvSpPr>
          <p:cNvPr id="20" name="TextBox 19"/>
          <p:cNvSpPr txBox="1"/>
          <p:nvPr/>
        </p:nvSpPr>
        <p:spPr>
          <a:xfrm>
            <a:off x="7656576" y="5218177"/>
            <a:ext cx="3352800" cy="584775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600" b="1">
                <a:solidFill>
                  <a:srgbClr val="FFFFFF"/>
                </a:solidFill>
                <a:latin typeface="Aptos"/>
              </a:rPr>
              <a:t>Būvdarbi notiek Dzelzceļa ielā 5, Valmierā.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853440" y="5096255"/>
            <a:ext cx="1889760" cy="999744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/>
          </a:p>
        </p:txBody>
      </p:sp>
      <p:sp>
        <p:nvSpPr>
          <p:cNvPr id="22" name="TextBox 21"/>
          <p:cNvSpPr txBox="1"/>
          <p:nvPr/>
        </p:nvSpPr>
        <p:spPr>
          <a:xfrm>
            <a:off x="1036733" y="5181600"/>
            <a:ext cx="1523174" cy="4821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533" b="1">
                <a:solidFill>
                  <a:srgbClr val="79A63D"/>
                </a:solidFill>
              </a:rPr>
              <a:t>€2,0 milj.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138396" y="5632705"/>
            <a:ext cx="1319848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200">
                <a:solidFill>
                  <a:srgbClr val="373E41"/>
                </a:solidFill>
              </a:rPr>
              <a:t>KF infrastruktūrai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2962656" y="5096255"/>
            <a:ext cx="1889760" cy="999744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/>
          </a:p>
        </p:txBody>
      </p:sp>
      <p:sp>
        <p:nvSpPr>
          <p:cNvPr id="25" name="TextBox 24"/>
          <p:cNvSpPr txBox="1"/>
          <p:nvPr/>
        </p:nvSpPr>
        <p:spPr>
          <a:xfrm>
            <a:off x="3010464" y="5181600"/>
            <a:ext cx="1794144" cy="4821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533" b="1">
                <a:solidFill>
                  <a:srgbClr val="79A63D"/>
                </a:solidFill>
              </a:rPr>
              <a:t>€200 tūkst.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3217507" y="5632705"/>
            <a:ext cx="1380058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200">
                <a:solidFill>
                  <a:srgbClr val="373E41"/>
                </a:solidFill>
              </a:rPr>
              <a:t>LIFE aprīkojumam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5071872" y="5096255"/>
            <a:ext cx="1889760" cy="999744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/>
          </a:p>
        </p:txBody>
      </p:sp>
      <p:sp>
        <p:nvSpPr>
          <p:cNvPr id="28" name="TextBox 27"/>
          <p:cNvSpPr txBox="1"/>
          <p:nvPr/>
        </p:nvSpPr>
        <p:spPr>
          <a:xfrm>
            <a:off x="5085249" y="5181600"/>
            <a:ext cx="1863010" cy="4821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533" b="1">
                <a:solidFill>
                  <a:srgbClr val="79A63D"/>
                </a:solidFill>
              </a:rPr>
              <a:t>31.12.2026.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321177" y="5632705"/>
            <a:ext cx="1391150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200">
                <a:solidFill>
                  <a:srgbClr val="373E41"/>
                </a:solidFill>
              </a:rPr>
              <a:t>plānotā nodošana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07137" y="707136"/>
            <a:ext cx="10607039" cy="29745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33" b="1">
                <a:solidFill>
                  <a:srgbClr val="79A63D"/>
                </a:solidFill>
                <a:latin typeface="Aptos"/>
              </a:rPr>
              <a:t>C1 | IEGUVUMI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07136" y="1048512"/>
            <a:ext cx="10668000" cy="62587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67" b="1">
                <a:solidFill>
                  <a:srgbClr val="275B7E"/>
                </a:solidFill>
                <a:latin typeface="Aptos"/>
              </a:rPr>
              <a:t>Ko iedzīvotājs iegūs no viedā EKO laukuma?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07137" y="1926336"/>
            <a:ext cx="2499359" cy="2865120"/>
          </a:xfrm>
          <a:prstGeom prst="roundRect">
            <a:avLst/>
          </a:prstGeom>
          <a:solidFill>
            <a:srgbClr val="EBF3E1"/>
          </a:solidFill>
          <a:ln>
            <a:solidFill>
              <a:srgbClr val="EBF3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/>
          </a:p>
        </p:txBody>
      </p:sp>
      <p:sp>
        <p:nvSpPr>
          <p:cNvPr id="8" name="TextBox 7"/>
          <p:cNvSpPr txBox="1"/>
          <p:nvPr/>
        </p:nvSpPr>
        <p:spPr>
          <a:xfrm>
            <a:off x="926592" y="2072640"/>
            <a:ext cx="731520" cy="543675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933" b="1">
                <a:solidFill>
                  <a:srgbClr val="9DCB33"/>
                </a:solidFill>
                <a:latin typeface="Aptos"/>
              </a:rPr>
              <a:t>01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26592" y="2596897"/>
            <a:ext cx="2060448" cy="748795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133" b="1">
                <a:solidFill>
                  <a:srgbClr val="275B7E"/>
                </a:solidFill>
                <a:latin typeface="Aptos"/>
              </a:rPr>
              <a:t>Ērtāka nodošana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26591" y="3339931"/>
            <a:ext cx="2060448" cy="995401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67" dirty="0" err="1">
                <a:solidFill>
                  <a:srgbClr val="373E41"/>
                </a:solidFill>
                <a:latin typeface="Aptos"/>
              </a:rPr>
              <a:t>Skaidrāka</a:t>
            </a:r>
            <a:r>
              <a:rPr sz="1467" dirty="0">
                <a:solidFill>
                  <a:srgbClr val="373E41"/>
                </a:solidFill>
                <a:latin typeface="Aptos"/>
              </a:rPr>
              <a:t> un </a:t>
            </a:r>
            <a:r>
              <a:rPr sz="1467" dirty="0" err="1">
                <a:solidFill>
                  <a:srgbClr val="373E41"/>
                </a:solidFill>
                <a:latin typeface="Aptos"/>
              </a:rPr>
              <a:t>mūsdienīgāka</a:t>
            </a:r>
            <a:r>
              <a:rPr sz="1467" dirty="0">
                <a:solidFill>
                  <a:srgbClr val="373E41"/>
                </a:solidFill>
                <a:latin typeface="Aptos"/>
              </a:rPr>
              <a:t> </a:t>
            </a:r>
            <a:r>
              <a:rPr sz="1467" dirty="0" err="1">
                <a:solidFill>
                  <a:srgbClr val="373E41"/>
                </a:solidFill>
                <a:latin typeface="Aptos"/>
              </a:rPr>
              <a:t>atkritumu</a:t>
            </a:r>
            <a:r>
              <a:rPr sz="1467" dirty="0">
                <a:solidFill>
                  <a:srgbClr val="373E41"/>
                </a:solidFill>
                <a:latin typeface="Aptos"/>
              </a:rPr>
              <a:t> </a:t>
            </a:r>
            <a:r>
              <a:rPr sz="1467" dirty="0" err="1">
                <a:solidFill>
                  <a:srgbClr val="373E41"/>
                </a:solidFill>
                <a:latin typeface="Aptos"/>
              </a:rPr>
              <a:t>nodošanas</a:t>
            </a:r>
            <a:r>
              <a:rPr sz="1467" dirty="0">
                <a:solidFill>
                  <a:srgbClr val="373E41"/>
                </a:solidFill>
                <a:latin typeface="Aptos"/>
              </a:rPr>
              <a:t> </a:t>
            </a:r>
            <a:r>
              <a:rPr sz="1467" dirty="0" err="1">
                <a:solidFill>
                  <a:srgbClr val="373E41"/>
                </a:solidFill>
                <a:latin typeface="Aptos"/>
              </a:rPr>
              <a:t>pieredze</a:t>
            </a:r>
            <a:r>
              <a:rPr sz="1467" dirty="0">
                <a:solidFill>
                  <a:srgbClr val="373E41"/>
                </a:solidFill>
                <a:latin typeface="Aptos"/>
              </a:rPr>
              <a:t>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438145" y="1926336"/>
            <a:ext cx="2499359" cy="2865120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/>
          </a:p>
        </p:txBody>
      </p:sp>
      <p:sp>
        <p:nvSpPr>
          <p:cNvPr id="12" name="TextBox 11"/>
          <p:cNvSpPr txBox="1"/>
          <p:nvPr/>
        </p:nvSpPr>
        <p:spPr>
          <a:xfrm>
            <a:off x="3657600" y="2072640"/>
            <a:ext cx="731520" cy="543675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933" b="1">
                <a:solidFill>
                  <a:srgbClr val="79A63D"/>
                </a:solidFill>
                <a:latin typeface="Aptos"/>
              </a:rPr>
              <a:t>02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500458" y="2584705"/>
            <a:ext cx="2473623" cy="42056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133" b="1" dirty="0" err="1">
                <a:solidFill>
                  <a:srgbClr val="275B7E"/>
                </a:solidFill>
                <a:latin typeface="Aptos"/>
              </a:rPr>
              <a:t>Pašapkalpošanās</a:t>
            </a:r>
            <a:endParaRPr sz="2133" b="1" dirty="0">
              <a:solidFill>
                <a:srgbClr val="275B7E"/>
              </a:solidFill>
              <a:latin typeface="Apto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657599" y="3342641"/>
            <a:ext cx="2060448" cy="76963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67" dirty="0" err="1">
                <a:solidFill>
                  <a:srgbClr val="373E41"/>
                </a:solidFill>
                <a:latin typeface="Aptos"/>
              </a:rPr>
              <a:t>Tehniskie</a:t>
            </a:r>
            <a:r>
              <a:rPr sz="1467" dirty="0">
                <a:solidFill>
                  <a:srgbClr val="373E41"/>
                </a:solidFill>
                <a:latin typeface="Aptos"/>
              </a:rPr>
              <a:t> un </a:t>
            </a:r>
            <a:r>
              <a:rPr sz="1467" dirty="0" err="1">
                <a:solidFill>
                  <a:srgbClr val="373E41"/>
                </a:solidFill>
                <a:latin typeface="Aptos"/>
              </a:rPr>
              <a:t>digitālie</a:t>
            </a:r>
            <a:r>
              <a:rPr sz="1467" dirty="0">
                <a:solidFill>
                  <a:srgbClr val="373E41"/>
                </a:solidFill>
                <a:latin typeface="Aptos"/>
              </a:rPr>
              <a:t> </a:t>
            </a:r>
            <a:r>
              <a:rPr sz="1467" dirty="0" err="1">
                <a:solidFill>
                  <a:srgbClr val="373E41"/>
                </a:solidFill>
                <a:latin typeface="Aptos"/>
              </a:rPr>
              <a:t>risinājumi</a:t>
            </a:r>
            <a:r>
              <a:rPr sz="1467" dirty="0">
                <a:solidFill>
                  <a:srgbClr val="373E41"/>
                </a:solidFill>
                <a:latin typeface="Aptos"/>
              </a:rPr>
              <a:t> </a:t>
            </a:r>
            <a:r>
              <a:rPr sz="1467" dirty="0" err="1">
                <a:solidFill>
                  <a:srgbClr val="373E41"/>
                </a:solidFill>
                <a:latin typeface="Aptos"/>
              </a:rPr>
              <a:t>klientu</a:t>
            </a:r>
            <a:r>
              <a:rPr sz="1467" dirty="0">
                <a:solidFill>
                  <a:srgbClr val="373E41"/>
                </a:solidFill>
                <a:latin typeface="Aptos"/>
              </a:rPr>
              <a:t> </a:t>
            </a:r>
            <a:r>
              <a:rPr sz="1467" dirty="0" err="1">
                <a:solidFill>
                  <a:srgbClr val="373E41"/>
                </a:solidFill>
                <a:latin typeface="Aptos"/>
              </a:rPr>
              <a:t>patstāvīgai</a:t>
            </a:r>
            <a:r>
              <a:rPr sz="1467" dirty="0">
                <a:solidFill>
                  <a:srgbClr val="373E41"/>
                </a:solidFill>
                <a:latin typeface="Aptos"/>
              </a:rPr>
              <a:t> </a:t>
            </a:r>
            <a:r>
              <a:rPr sz="1467" dirty="0" err="1">
                <a:solidFill>
                  <a:srgbClr val="373E41"/>
                </a:solidFill>
                <a:latin typeface="Aptos"/>
              </a:rPr>
              <a:t>rīcībai</a:t>
            </a:r>
            <a:r>
              <a:rPr sz="1467" dirty="0">
                <a:solidFill>
                  <a:srgbClr val="373E41"/>
                </a:solidFill>
                <a:latin typeface="Aptos"/>
              </a:rPr>
              <a:t>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169153" y="1926336"/>
            <a:ext cx="2499359" cy="2865120"/>
          </a:xfrm>
          <a:prstGeom prst="roundRect">
            <a:avLst/>
          </a:prstGeom>
          <a:solidFill>
            <a:srgbClr val="E7EFF5"/>
          </a:solidFill>
          <a:ln>
            <a:solidFill>
              <a:srgbClr val="E7EFF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/>
          </a:p>
        </p:txBody>
      </p:sp>
      <p:sp>
        <p:nvSpPr>
          <p:cNvPr id="16" name="TextBox 15"/>
          <p:cNvSpPr txBox="1"/>
          <p:nvPr/>
        </p:nvSpPr>
        <p:spPr>
          <a:xfrm>
            <a:off x="6388607" y="2072640"/>
            <a:ext cx="731520" cy="543675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933" b="1">
                <a:solidFill>
                  <a:srgbClr val="275B7E"/>
                </a:solidFill>
                <a:latin typeface="Aptos"/>
              </a:rPr>
              <a:t>03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388607" y="2596897"/>
            <a:ext cx="2060448" cy="748795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133" b="1">
                <a:solidFill>
                  <a:srgbClr val="275B7E"/>
                </a:solidFill>
                <a:latin typeface="Aptos"/>
              </a:rPr>
              <a:t>Plūsmas vadība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388607" y="3333158"/>
            <a:ext cx="2060448" cy="76963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67" dirty="0" err="1">
                <a:solidFill>
                  <a:srgbClr val="373E41"/>
                </a:solidFill>
                <a:latin typeface="Aptos"/>
              </a:rPr>
              <a:t>Interaktīvi</a:t>
            </a:r>
            <a:r>
              <a:rPr sz="1467" dirty="0">
                <a:solidFill>
                  <a:srgbClr val="373E41"/>
                </a:solidFill>
                <a:latin typeface="Aptos"/>
              </a:rPr>
              <a:t> IT </a:t>
            </a:r>
            <a:r>
              <a:rPr sz="1467" dirty="0" err="1">
                <a:solidFill>
                  <a:srgbClr val="373E41"/>
                </a:solidFill>
                <a:latin typeface="Aptos"/>
              </a:rPr>
              <a:t>risinājumi</a:t>
            </a:r>
            <a:r>
              <a:rPr sz="1467" dirty="0">
                <a:solidFill>
                  <a:srgbClr val="373E41"/>
                </a:solidFill>
                <a:latin typeface="Aptos"/>
              </a:rPr>
              <a:t> </a:t>
            </a:r>
            <a:r>
              <a:rPr sz="1467" dirty="0" err="1">
                <a:solidFill>
                  <a:srgbClr val="373E41"/>
                </a:solidFill>
                <a:latin typeface="Aptos"/>
              </a:rPr>
              <a:t>palīdzēs</a:t>
            </a:r>
            <a:r>
              <a:rPr sz="1467" dirty="0">
                <a:solidFill>
                  <a:srgbClr val="373E41"/>
                </a:solidFill>
                <a:latin typeface="Aptos"/>
              </a:rPr>
              <a:t> </a:t>
            </a:r>
            <a:r>
              <a:rPr sz="1467" dirty="0" err="1">
                <a:solidFill>
                  <a:srgbClr val="373E41"/>
                </a:solidFill>
                <a:latin typeface="Aptos"/>
              </a:rPr>
              <a:t>organizēt</a:t>
            </a:r>
            <a:r>
              <a:rPr sz="1467" dirty="0">
                <a:solidFill>
                  <a:srgbClr val="373E41"/>
                </a:solidFill>
                <a:latin typeface="Aptos"/>
              </a:rPr>
              <a:t> </a:t>
            </a:r>
            <a:r>
              <a:rPr sz="1467" dirty="0" err="1">
                <a:solidFill>
                  <a:srgbClr val="373E41"/>
                </a:solidFill>
                <a:latin typeface="Aptos"/>
              </a:rPr>
              <a:t>apmeklētāju</a:t>
            </a:r>
            <a:r>
              <a:rPr sz="1467" dirty="0">
                <a:solidFill>
                  <a:srgbClr val="373E41"/>
                </a:solidFill>
                <a:latin typeface="Aptos"/>
              </a:rPr>
              <a:t> </a:t>
            </a:r>
            <a:r>
              <a:rPr sz="1467" dirty="0" err="1">
                <a:solidFill>
                  <a:srgbClr val="373E41"/>
                </a:solidFill>
                <a:latin typeface="Aptos"/>
              </a:rPr>
              <a:t>plūsmu</a:t>
            </a:r>
            <a:r>
              <a:rPr sz="1467" dirty="0">
                <a:solidFill>
                  <a:srgbClr val="373E41"/>
                </a:solidFill>
                <a:latin typeface="Aptos"/>
              </a:rPr>
              <a:t>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8900161" y="1926336"/>
            <a:ext cx="2499359" cy="2865120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/>
          </a:p>
        </p:txBody>
      </p:sp>
      <p:sp>
        <p:nvSpPr>
          <p:cNvPr id="20" name="TextBox 19"/>
          <p:cNvSpPr txBox="1"/>
          <p:nvPr/>
        </p:nvSpPr>
        <p:spPr>
          <a:xfrm>
            <a:off x="9119616" y="2072640"/>
            <a:ext cx="731520" cy="543675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933" b="1">
                <a:solidFill>
                  <a:srgbClr val="79A63D"/>
                </a:solidFill>
                <a:latin typeface="Aptos"/>
              </a:rPr>
              <a:t>04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119616" y="2596896"/>
            <a:ext cx="2060448" cy="42056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133" b="1">
                <a:solidFill>
                  <a:srgbClr val="275B7E"/>
                </a:solidFill>
                <a:latin typeface="Aptos"/>
              </a:rPr>
              <a:t>Mācīšanās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119616" y="3145536"/>
            <a:ext cx="2060448" cy="995401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67">
                <a:solidFill>
                  <a:srgbClr val="373E41"/>
                </a:solidFill>
                <a:latin typeface="Aptos"/>
              </a:rPr>
              <a:t>Interaktīvs ceļvedis palīdzēs pareizi šķirot un saprast materiālu apriti.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53440" y="5279136"/>
            <a:ext cx="10241280" cy="70788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1">
                <a:solidFill>
                  <a:srgbClr val="275B7E"/>
                </a:solidFill>
                <a:latin typeface="Aptos"/>
              </a:rPr>
              <a:t>Pilotprojekta vērtība nav tikai jaunā infrastruktūra — risinājumi tiks izvērtēti, demonstrēti un nodoti tālāk citiem reģioniem.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165</Words>
  <Application>Microsoft Macintosh PowerPoint</Application>
  <PresentationFormat>Widescreen</PresentationFormat>
  <Paragraphs>28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Aptos</vt:lpstr>
      <vt:lpstr>Aptos Display</vt:lpstr>
      <vt:lpstr>Arial</vt:lpstr>
      <vt:lpstr>Rimouski</vt:lpstr>
      <vt:lpstr>Rimouski Light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Inguna Kucina</dc:creator>
  <cp:lastModifiedBy>Inguna Kucina</cp:lastModifiedBy>
  <cp:revision>1</cp:revision>
  <dcterms:created xsi:type="dcterms:W3CDTF">2026-09-09T10:32:09Z</dcterms:created>
  <dcterms:modified xsi:type="dcterms:W3CDTF">2026-09-09T10:32:38Z</dcterms:modified>
</cp:coreProperties>
</file>