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3"/>
  </p:notesMasterIdLst>
  <p:sldIdLst>
    <p:sldId id="256" r:id="rId5"/>
    <p:sldId id="299" r:id="rId6"/>
    <p:sldId id="300" r:id="rId7"/>
    <p:sldId id="301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1" r:id="rId16"/>
    <p:sldId id="310" r:id="rId17"/>
    <p:sldId id="313" r:id="rId18"/>
    <p:sldId id="314" r:id="rId19"/>
    <p:sldId id="315" r:id="rId20"/>
    <p:sldId id="316" r:id="rId21"/>
    <p:sldId id="317" r:id="rId22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FFA921-D8C1-59CC-D6F2-555727E2C732}" name="Lelde Vasile" initials="LV" userId="S::lelde.vasile@ebg.lv::8b599654-3863-479a-8e1f-38fae00e8999" providerId="AD"/>
  <p188:author id="{6EE7EE85-E50B-9A41-2E11-EBD476F4B538}" name="Lūcija Smilškalne" initials="LS" userId="7c8f91b0429420f5" providerId="Windows Live"/>
  <p188:author id="{0ACA84A9-D7DC-9D92-70E9-284DC122CAB3}" name="Kaspars Zakulis" initials="KZ" userId="S::kaspars.zakulis@ebg.lv::6b67dafa-e0ff-43a0-805e-1c7554597a2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42"/>
    <a:srgbClr val="D9E5A5"/>
    <a:srgbClr val="5386E4"/>
    <a:srgbClr val="B1D322"/>
    <a:srgbClr val="A5D8FF"/>
    <a:srgbClr val="005538"/>
    <a:srgbClr val="DCE8E8"/>
    <a:srgbClr val="EAEFD3"/>
    <a:srgbClr val="B6D037"/>
    <a:srgbClr val="E2D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0" y="6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553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E6F3-4D96-9B01-87449E09A31B}"/>
              </c:ext>
            </c:extLst>
          </c:dPt>
          <c:dPt>
            <c:idx val="1"/>
            <c:invertIfNegative val="0"/>
            <c:bubble3D val="0"/>
            <c:spPr>
              <a:solidFill>
                <a:srgbClr val="B1D32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6F3-4D96-9B01-87449E09A31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D52427D-DBD3-4832-B066-DB1B7814BC45}" type="VALUE">
                      <a:rPr lang="en-US" sz="3600" b="1">
                        <a:solidFill>
                          <a:srgbClr val="B1D3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6F3-4D96-9B01-87449E09A3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4825CD6-656A-4290-A92F-C3AA23849C91}" type="VALUE">
                      <a:rPr lang="en-US" sz="3600" b="1">
                        <a:solidFill>
                          <a:srgbClr val="00553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6F3-4D96-9B01-87449E09A3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2022.gadā</c:v>
                </c:pt>
                <c:pt idx="1">
                  <c:v>2025.gadā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</c:v>
                </c:pt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F3-4D96-9B01-87449E09A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51687168"/>
        <c:axId val="1858374960"/>
        <c:axId val="0"/>
      </c:bar3DChart>
      <c:catAx>
        <c:axId val="1851687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58374960"/>
        <c:crosses val="autoZero"/>
        <c:auto val="1"/>
        <c:lblAlgn val="ctr"/>
        <c:lblOffset val="100"/>
        <c:noMultiLvlLbl val="0"/>
      </c:catAx>
      <c:valAx>
        <c:axId val="1858374960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005538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5538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168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err="1">
                <a:solidFill>
                  <a:srgbClr val="005538"/>
                </a:solidFill>
              </a:rPr>
              <a:t>Tonnas</a:t>
            </a:r>
            <a:endParaRPr lang="en-US" sz="4000" b="1">
              <a:solidFill>
                <a:srgbClr val="005538"/>
              </a:solidFill>
            </a:endParaRPr>
          </a:p>
        </c:rich>
      </c:tx>
      <c:layout>
        <c:manualLayout>
          <c:xMode val="edge"/>
          <c:yMode val="edge"/>
          <c:x val="0.46297852863870737"/>
          <c:y val="3.23886677221771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Tonnas</c:v>
                </c:pt>
              </c:strCache>
            </c:strRef>
          </c:tx>
          <c:spPr>
            <a:solidFill>
              <a:srgbClr val="B1D322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DCE8E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4A3-4636-9C8C-D8317BE928C2}"/>
              </c:ext>
            </c:extLst>
          </c:dPt>
          <c:dPt>
            <c:idx val="2"/>
            <c:invertIfNegative val="0"/>
            <c:bubble3D val="0"/>
            <c:spPr>
              <a:solidFill>
                <a:srgbClr val="A5D8F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4A3-4636-9C8C-D8317BE928C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5538"/>
                        </a:solidFill>
                      </a:rPr>
                      <a:t>17.6k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4A3-4636-9C8C-D8317BE928C2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rgbClr val="005538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>
                        <a:solidFill>
                          <a:srgbClr val="005538"/>
                        </a:solidFill>
                      </a:rPr>
                      <a:t>6k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5538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A3-4636-9C8C-D8317BE928C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5538"/>
                        </a:solidFill>
                      </a:rPr>
                      <a:t>4.24k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A3-4636-9C8C-D8317BE928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Tirgū laistais</c:v>
                </c:pt>
                <c:pt idx="1">
                  <c:v>Reāli savāktais</c:v>
                </c:pt>
                <c:pt idx="2">
                  <c:v>RAS ziņotais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17600</c:v>
                </c:pt>
                <c:pt idx="1">
                  <c:v>6000</c:v>
                </c:pt>
                <c:pt idx="2">
                  <c:v>4240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A3-4636-9C8C-D8317BE92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51645408"/>
        <c:axId val="1858515600"/>
        <c:axId val="0"/>
      </c:bar3DChart>
      <c:catAx>
        <c:axId val="1851645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58515600"/>
        <c:crosses val="autoZero"/>
        <c:auto val="1"/>
        <c:lblAlgn val="ctr"/>
        <c:lblOffset val="100"/>
        <c:noMultiLvlLbl val="0"/>
      </c:catAx>
      <c:valAx>
        <c:axId val="18585156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51645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0" cmpd="sng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A5D8F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80C-41BA-BC67-670813B62F3B}"/>
              </c:ext>
            </c:extLst>
          </c:dPt>
          <c:dPt>
            <c:idx val="1"/>
            <c:invertIfNegative val="0"/>
            <c:bubble3D val="0"/>
            <c:spPr>
              <a:solidFill>
                <a:srgbClr val="A5D8F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180C-41BA-BC67-670813B62F3B}"/>
              </c:ext>
            </c:extLst>
          </c:dPt>
          <c:dPt>
            <c:idx val="2"/>
            <c:invertIfNegative val="0"/>
            <c:bubble3D val="0"/>
            <c:spPr>
              <a:solidFill>
                <a:srgbClr val="B1D32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80C-41BA-BC67-670813B62F3B}"/>
              </c:ext>
            </c:extLst>
          </c:dPt>
          <c:dLbls>
            <c:dLbl>
              <c:idx val="0"/>
              <c:layout>
                <c:manualLayout>
                  <c:x val="0.35562209857946953"/>
                  <c:y val="-5.0631699008895041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0C-41BA-BC67-670813B62F3B}"/>
                </c:ext>
              </c:extLst>
            </c:dLbl>
            <c:dLbl>
              <c:idx val="1"/>
              <c:layout>
                <c:manualLayout>
                  <c:x val="0.33339571741825258"/>
                  <c:y val="1.7510129240576201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0C-41BA-BC67-670813B62F3B}"/>
                </c:ext>
              </c:extLst>
            </c:dLbl>
            <c:dLbl>
              <c:idx val="2"/>
              <c:layout>
                <c:manualLayout>
                  <c:x val="0.20559402574125582"/>
                  <c:y val="8.565195749002288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0C-41BA-BC67-670813B62F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5538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0.38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0C-41BA-BC67-670813B62F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51702016"/>
        <c:axId val="1858472400"/>
        <c:axId val="0"/>
      </c:bar3DChart>
      <c:catAx>
        <c:axId val="18517020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58472400"/>
        <c:crosses val="autoZero"/>
        <c:auto val="1"/>
        <c:lblAlgn val="ctr"/>
        <c:lblOffset val="100"/>
        <c:noMultiLvlLbl val="0"/>
      </c:catAx>
      <c:valAx>
        <c:axId val="1858472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5170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397C1-5576-0B42-BB70-6AAFC91CB18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632C6-206E-8946-AD6E-15A29CA3F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0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E4EA8-F600-70AE-8BA4-1F2DB34FE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B49C44-FE5A-399A-1F89-1A90374D41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EF9BF-2F33-66A3-043A-7F18CC0FC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8C1F2-2F04-95EB-DA8D-9918784A7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49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F24E2-457D-45CD-F3BD-D5562DB42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EB6115-FC2B-6040-8F8B-C09E2A314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452C36-96C5-A406-738D-945789C25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4B1DE-E164-947F-DFC3-B4F6E3AEC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579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908A4-C48B-130B-EB5C-F65EBB340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AC400-9043-5EB3-1919-C99DB5019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83C51D-D326-7510-71B9-E4A716E46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312C5-1FE7-C978-E7D2-A2540591C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06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55016-08CA-3042-AFE7-79E44745E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861F7A-235C-C646-7268-0B6FD1B4DC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A64CFC-57BE-5256-4B82-5D5BB2839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6AA22-E0B6-E04F-A1BE-582DD25FE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8E622-A462-B34A-8896-2BE57C346D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79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7AB03-1C70-68E8-CB57-CCC82C211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69EE88-2828-5856-556B-23B0C6F35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1E8290-3CEC-E315-96E1-AA97DDA31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B75B9D-5500-EF6F-4B6F-897EDB3ECE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32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E6433-E3D8-258D-8B03-4394A31E7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6762D-25FB-75D3-C756-2604A2E2F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34C6F-0281-DFC7-D4FD-161DF1D420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8746E-AB4A-7285-3F92-048350E6BE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89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A687F-4088-560C-DB5B-1665B3624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F00BE1-EDA3-28FD-BAC3-BE46FBEE1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9814AC-9369-E9F3-54F4-B2077DAD0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4DBD5-C4C0-609C-D482-D1F26DF8C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8188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1C84C-B4C9-E36F-1C98-9FA8EBD15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28633-103B-D998-D54D-0B416B638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21450-0FDD-5D70-3897-9B1C92DB6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8E800-10D5-AFAA-C6B4-AA9C4A007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721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4E6DB-8C42-E7E3-6608-E215AD5C0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CD412-5695-C73F-327A-735E93DA5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A907C4-70F4-04BD-CCA9-9974BE37C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18FD0-C63D-8840-AEA8-730CD9687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6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BA615-5B8F-F8E8-C9CC-C7B6CD528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56D1FA-9A51-B76B-2A92-ACFF96C39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45D67F-F51E-5483-F160-0F7592E16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CDB4A-C21C-689B-1ED8-076FDFD03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9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3311F-166E-598E-9E67-725733772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9F1C60-D6AC-ACE1-350F-97A2991E8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3BD375-3EC1-EC0B-9CAC-2A91370DE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33127-4332-6213-33E1-0173946CF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10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7F9FF-2F72-4CBE-18C4-D3882F109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F5E78D-2483-87EA-474E-54B37F0E3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19FCBF-C312-C7F0-0B75-51E235D02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E3AAC-B9A8-E8DB-0732-5A1C638817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35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939E4-E6FD-B558-B2C0-C5F025D4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94D547-30FA-1EF6-56FB-1188D466D6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D2776B-0324-B793-68B3-9A6149AE05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5427F-74FA-D8EB-2A1A-A90EA0F52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23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EF0B2-4A8F-F3C2-2DD2-EF835886A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64FEA-5EBB-C56B-3B56-FE242D8DF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1466DC-2DE6-EDB6-B3ED-262CBB323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F042E-0AB9-ABC8-239F-B13B7C571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55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00E39-AD06-A379-AF90-2233C2C5A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7BD6C-4EB9-DBFC-9F38-CA01D2769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2E8E0C-AC97-720A-3D8E-DC4DCB3612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ED6D1-9D68-AFC5-DDE4-58BCB7364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64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757C8-D81F-0E58-42E1-262869A22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E51ED9-4276-F84B-1171-46C997999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01F307-97BA-FA2E-C7F4-DB3801C96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B8F9B-C433-74BB-1BBB-8A54A6A52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62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6560A-A995-6CF7-A889-76E72B8A8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58E699-C2A8-7578-A7DE-56B4BB618D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AC51C5-1443-B954-2244-B750DE4C3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FE0FA-ABF3-AF0F-DDD4-85E79C76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632C6-206E-8946-AD6E-15A29CA3F4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8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55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580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00503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00503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00503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turs + bilde 2">
    <p:bg>
      <p:bgPr>
        <a:solidFill>
          <a:srgbClr val="DC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6AA0783-02D9-AB9E-9A44-51F858432F0F}"/>
              </a:ext>
            </a:extLst>
          </p:cNvPr>
          <p:cNvSpPr/>
          <p:nvPr userDrawn="1"/>
        </p:nvSpPr>
        <p:spPr>
          <a:xfrm>
            <a:off x="0" y="-1"/>
            <a:ext cx="20104100" cy="11309351"/>
          </a:xfrm>
          <a:prstGeom prst="rect">
            <a:avLst/>
          </a:prstGeom>
          <a:solidFill>
            <a:srgbClr val="DC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0D2ACF-F670-CAB9-9460-B50C5C6280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044168" y="0"/>
            <a:ext cx="9059933" cy="1431161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B2361-1AC1-9F9E-C255-F385E8EC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8504976" cy="1723549"/>
          </a:xfrm>
        </p:spPr>
        <p:txBody>
          <a:bodyPr/>
          <a:lstStyle>
            <a:lvl1pPr>
              <a:defRPr>
                <a:solidFill>
                  <a:srgbClr val="00503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ED2AB-17E3-81D1-68FF-F11B35227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609077"/>
          </a:xfrm>
        </p:spPr>
        <p:txBody>
          <a:bodyPr anchor="t"/>
          <a:lstStyle>
            <a:lvl1pPr marL="0" indent="0">
              <a:buNone/>
              <a:defRPr sz="3958" b="1">
                <a:solidFill>
                  <a:srgbClr val="005038"/>
                </a:solidFill>
              </a:defRPr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F3F44-D57E-58ED-B3AD-46E3AF49A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5401479"/>
          </a:xfrm>
        </p:spPr>
        <p:txBody>
          <a:bodyPr/>
          <a:lstStyle>
            <a:lvl1pPr>
              <a:defRPr>
                <a:solidFill>
                  <a:srgbClr val="005038"/>
                </a:solidFill>
              </a:defRPr>
            </a:lvl1pPr>
            <a:lvl2pPr>
              <a:defRPr>
                <a:solidFill>
                  <a:srgbClr val="005038"/>
                </a:solidFill>
              </a:defRPr>
            </a:lvl2pPr>
            <a:lvl3pPr>
              <a:defRPr>
                <a:solidFill>
                  <a:srgbClr val="005038"/>
                </a:solidFill>
              </a:defRPr>
            </a:lvl3pPr>
            <a:lvl4pPr>
              <a:defRPr>
                <a:solidFill>
                  <a:srgbClr val="005038"/>
                </a:solidFill>
              </a:defRPr>
            </a:lvl4pPr>
            <a:lvl5pPr>
              <a:defRPr>
                <a:solidFill>
                  <a:srgbClr val="00503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69D22016-DECD-DB3E-9FC3-4B03A6D9A0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2157" y="10264807"/>
            <a:ext cx="4649073" cy="625678"/>
          </a:xfrm>
        </p:spPr>
        <p:txBody>
          <a:bodyPr anchor="b">
            <a:noAutofit/>
          </a:bodyPr>
          <a:lstStyle>
            <a:lvl1pPr marL="0" indent="0">
              <a:buNone/>
              <a:defRPr sz="1979">
                <a:solidFill>
                  <a:srgbClr val="00503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758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turs + bilde 2">
    <p:bg>
      <p:bgPr>
        <a:solidFill>
          <a:srgbClr val="E2DE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6AA0783-02D9-AB9E-9A44-51F858432F0F}"/>
              </a:ext>
            </a:extLst>
          </p:cNvPr>
          <p:cNvSpPr/>
          <p:nvPr userDrawn="1"/>
        </p:nvSpPr>
        <p:spPr>
          <a:xfrm>
            <a:off x="0" y="-1"/>
            <a:ext cx="20104100" cy="11309351"/>
          </a:xfrm>
          <a:prstGeom prst="rect">
            <a:avLst/>
          </a:prstGeom>
          <a:solidFill>
            <a:srgbClr val="E2DE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0D2ACF-F670-CAB9-9460-B50C5C6280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044168" y="0"/>
            <a:ext cx="9059933" cy="1431161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B2361-1AC1-9F9E-C255-F385E8EC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8504976" cy="1723549"/>
          </a:xfrm>
        </p:spPr>
        <p:txBody>
          <a:bodyPr/>
          <a:lstStyle>
            <a:lvl1pPr>
              <a:defRPr>
                <a:solidFill>
                  <a:srgbClr val="00503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ED2AB-17E3-81D1-68FF-F11B35227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609077"/>
          </a:xfrm>
        </p:spPr>
        <p:txBody>
          <a:bodyPr anchor="t"/>
          <a:lstStyle>
            <a:lvl1pPr marL="0" indent="0">
              <a:buNone/>
              <a:defRPr sz="3958" b="1">
                <a:solidFill>
                  <a:srgbClr val="005038"/>
                </a:solidFill>
              </a:defRPr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F3F44-D57E-58ED-B3AD-46E3AF49A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5401479"/>
          </a:xfrm>
        </p:spPr>
        <p:txBody>
          <a:bodyPr/>
          <a:lstStyle>
            <a:lvl1pPr>
              <a:defRPr>
                <a:solidFill>
                  <a:srgbClr val="005038"/>
                </a:solidFill>
              </a:defRPr>
            </a:lvl1pPr>
            <a:lvl2pPr>
              <a:defRPr>
                <a:solidFill>
                  <a:srgbClr val="005038"/>
                </a:solidFill>
              </a:defRPr>
            </a:lvl2pPr>
            <a:lvl3pPr>
              <a:defRPr>
                <a:solidFill>
                  <a:srgbClr val="005038"/>
                </a:solidFill>
              </a:defRPr>
            </a:lvl3pPr>
            <a:lvl4pPr>
              <a:defRPr>
                <a:solidFill>
                  <a:srgbClr val="005038"/>
                </a:solidFill>
              </a:defRPr>
            </a:lvl4pPr>
            <a:lvl5pPr>
              <a:defRPr>
                <a:solidFill>
                  <a:srgbClr val="00503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69D22016-DECD-DB3E-9FC3-4B03A6D9A0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2157" y="10264807"/>
            <a:ext cx="4649073" cy="625678"/>
          </a:xfrm>
        </p:spPr>
        <p:txBody>
          <a:bodyPr anchor="b">
            <a:noAutofit/>
          </a:bodyPr>
          <a:lstStyle>
            <a:lvl1pPr marL="0" indent="0">
              <a:buNone/>
              <a:defRPr sz="1979">
                <a:solidFill>
                  <a:srgbClr val="00503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286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2">
    <p:bg>
      <p:bgPr>
        <a:solidFill>
          <a:srgbClr val="CDE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05370-84C6-0DA4-7E2D-2A6883164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1496088"/>
            <a:ext cx="6302212" cy="1723549"/>
          </a:xfrm>
        </p:spPr>
        <p:txBody>
          <a:bodyPr anchor="t"/>
          <a:lstStyle>
            <a:lvl1pPr>
              <a:defRPr>
                <a:solidFill>
                  <a:srgbClr val="00503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1A22B-6334-9EC1-FC9F-B745CC00C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157" y="3630060"/>
            <a:ext cx="6302212" cy="5401479"/>
          </a:xfrm>
        </p:spPr>
        <p:txBody>
          <a:bodyPr/>
          <a:lstStyle>
            <a:lvl1pPr>
              <a:defRPr>
                <a:solidFill>
                  <a:srgbClr val="005038"/>
                </a:solidFill>
              </a:defRPr>
            </a:lvl1pPr>
            <a:lvl2pPr>
              <a:defRPr>
                <a:solidFill>
                  <a:srgbClr val="005038"/>
                </a:solidFill>
              </a:defRPr>
            </a:lvl2pPr>
            <a:lvl3pPr>
              <a:defRPr>
                <a:solidFill>
                  <a:srgbClr val="005038"/>
                </a:solidFill>
              </a:defRPr>
            </a:lvl3pPr>
            <a:lvl4pPr>
              <a:defRPr>
                <a:solidFill>
                  <a:srgbClr val="005038"/>
                </a:solidFill>
              </a:defRPr>
            </a:lvl4pPr>
            <a:lvl5pPr>
              <a:defRPr>
                <a:solidFill>
                  <a:srgbClr val="00503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69E542CB-2FD0-DD90-C0A2-8F8D8F62CD1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065863" y="1496089"/>
            <a:ext cx="11154138" cy="1431161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74976A0-991A-28CA-F25E-A49937450D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2157" y="10264807"/>
            <a:ext cx="4649073" cy="625678"/>
          </a:xfrm>
        </p:spPr>
        <p:txBody>
          <a:bodyPr anchor="b">
            <a:noAutofit/>
          </a:bodyPr>
          <a:lstStyle>
            <a:lvl1pPr marL="0" indent="0">
              <a:buNone/>
              <a:defRPr sz="1979">
                <a:solidFill>
                  <a:srgbClr val="00503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DB89C9FA-7399-8176-2F73-A3B85532E4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36579" y="10391884"/>
            <a:ext cx="2383423" cy="4994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77944C3-0746-DE3B-956F-8E834520E02C}"/>
              </a:ext>
            </a:extLst>
          </p:cNvPr>
          <p:cNvSpPr/>
          <p:nvPr userDrawn="1"/>
        </p:nvSpPr>
        <p:spPr>
          <a:xfrm>
            <a:off x="0" y="11136758"/>
            <a:ext cx="20104100" cy="172592"/>
          </a:xfrm>
          <a:prstGeom prst="rect">
            <a:avLst/>
          </a:prstGeom>
          <a:solidFill>
            <a:srgbClr val="0050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1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 userDrawn="1"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DE0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21274" y="1339771"/>
            <a:ext cx="10656570" cy="88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1289" y="2094565"/>
            <a:ext cx="11490325" cy="4356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m.lndb.lv/data/obj/file/41349653" TargetMode="External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ducenten-verantwoordelijkheid.nl/stichting-prn/?utm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umweltbundesamt.de/daten/ressourcen-abfall/verwertung-entsorgung-ausgewaehlter-abfallarten/altpapier?utm_source=chatgpt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inlex.fi/en/legislation/2011/646?utm" TargetMode="External"/><Relationship Id="rId5" Type="http://schemas.openxmlformats.org/officeDocument/2006/relationships/hyperlink" Target="https://www.ecologie.gouv.fr/politiques-publiques/emballages-menagers-papiers-graphiques?utm" TargetMode="External"/><Relationship Id="rId4" Type="http://schemas.openxmlformats.org/officeDocument/2006/relationships/image" Target="../media/image8.svg"/><Relationship Id="rId9" Type="http://schemas.openxmlformats.org/officeDocument/2006/relationships/hyperlink" Target="https://prn.nl/prn-en-het-prn-systeem/voor-bedrijven/?utm_source=chatgpt.co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usiness.gov.nl/sustainable-business/environment/reusing-and-recycling-textile-upv/?utm_source=chatgpt.com" TargetMode="External"/><Relationship Id="rId5" Type="http://schemas.openxmlformats.org/officeDocument/2006/relationships/hyperlink" Target="https://www.legifrance.gouv.fr/loda/article_lc/LEGIARTI000052101385/" TargetMode="External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55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521288" y="2736762"/>
            <a:ext cx="13102762" cy="415960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algn="l">
              <a:lnSpc>
                <a:spcPct val="104000"/>
              </a:lnSpc>
            </a:pPr>
            <a:r>
              <a:rPr lang="en-US" sz="6600" b="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6600" b="0" err="1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Noķer</a:t>
            </a:r>
            <a:r>
              <a:rPr lang="en-US" sz="6600" b="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mani, ja </a:t>
            </a:r>
            <a:r>
              <a:rPr lang="en-US" sz="6600" b="0" err="1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</a:t>
            </a:r>
            <a:r>
              <a:rPr lang="en-US" sz="6600" b="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": </a:t>
            </a:r>
            <a:endParaRPr lang="lv-LV" sz="6600" b="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4000"/>
              </a:lnSpc>
            </a:pP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lv-LV" sz="6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panākt</a:t>
            </a:r>
            <a:r>
              <a:rPr lang="en-US" sz="6600">
                <a:latin typeface="Arial" panose="020B0604020202020204" pitchFamily="34" charset="0"/>
                <a:cs typeface="Arial" panose="020B0604020202020204" pitchFamily="34" charset="0"/>
              </a:rPr>
              <a:t>, lai</a:t>
            </a:r>
            <a:r>
              <a:rPr lang="lv-LV" sz="6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apsaimniekošanas</a:t>
            </a:r>
            <a:r>
              <a:rPr lang="en-US" sz="6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sistēma</a:t>
            </a:r>
            <a:r>
              <a:rPr lang="en-US" sz="6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tiek</a:t>
            </a:r>
            <a:r>
              <a:rPr lang="en-US" sz="6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līdzi</a:t>
            </a:r>
            <a:r>
              <a:rPr lang="en-US" sz="6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šķirošanas</a:t>
            </a:r>
            <a:r>
              <a:rPr lang="en-US" sz="6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err="1">
                <a:latin typeface="Arial" panose="020B0604020202020204" pitchFamily="34" charset="0"/>
                <a:cs typeface="Arial" panose="020B0604020202020204" pitchFamily="34" charset="0"/>
              </a:rPr>
              <a:t>paradumiem</a:t>
            </a:r>
            <a:r>
              <a:rPr lang="en-US" sz="66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21289" y="7917854"/>
            <a:ext cx="8530761" cy="1464503"/>
          </a:xfrm>
          <a:prstGeom prst="rect">
            <a:avLst/>
          </a:prstGeom>
        </p:spPr>
        <p:txBody>
          <a:bodyPr vert="horz" wrap="square" lIns="0" tIns="13716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lang="lv-LV" sz="3850" spc="-150" dirty="0">
                <a:solidFill>
                  <a:schemeClr val="bg1"/>
                </a:solidFill>
                <a:latin typeface="Arial"/>
                <a:cs typeface="Arial"/>
              </a:rPr>
              <a:t>Kaspars </a:t>
            </a:r>
            <a:r>
              <a:rPr lang="lv-LV" sz="3850" spc="-150" dirty="0" err="1">
                <a:solidFill>
                  <a:schemeClr val="bg1"/>
                </a:solidFill>
                <a:latin typeface="Arial"/>
                <a:cs typeface="Arial"/>
              </a:rPr>
              <a:t>Zakulis</a:t>
            </a:r>
            <a:r>
              <a:rPr lang="lv-LV" sz="3850" spc="-1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2700">
              <a:spcBef>
                <a:spcPts val="1080"/>
              </a:spcBef>
            </a:pPr>
            <a:r>
              <a:rPr lang="lv-LV" sz="3850" spc="-150" dirty="0">
                <a:solidFill>
                  <a:schemeClr val="bg1"/>
                </a:solidFill>
                <a:latin typeface="Arial"/>
                <a:cs typeface="Arial"/>
              </a:rPr>
              <a:t>SIA “Latvijas Zaļais punkts” valdes loceklis</a:t>
            </a:r>
            <a:endParaRPr sz="3850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086297F-6376-7EB8-2FC3-49B961F9B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289" y="886512"/>
            <a:ext cx="3673018" cy="7641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3A46257-0B26-AC67-D237-F9519ED18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1959" y="1082675"/>
            <a:ext cx="5512141" cy="97480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21EDC-CD8D-1F13-BA4D-9FBF8E395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84E107A-D06A-2BDC-D0BC-16BC635E50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75" y="0"/>
            <a:ext cx="20110450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A2D38BB7-C66B-2CEA-893F-99F6D6376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-6350" y="7025712"/>
            <a:ext cx="9206458" cy="4283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E22EB3-62B7-F6FB-6D41-CE985446CC7E}"/>
              </a:ext>
            </a:extLst>
          </p:cNvPr>
          <p:cNvSpPr txBox="1"/>
          <p:nvPr/>
        </p:nvSpPr>
        <p:spPr>
          <a:xfrm>
            <a:off x="1966352" y="4331236"/>
            <a:ext cx="7265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Paaugstināt savākšanas mērķi uz 40%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itle 10">
            <a:extLst>
              <a:ext uri="{FF2B5EF4-FFF2-40B4-BE49-F238E27FC236}">
                <a16:creationId xmlns:a16="http://schemas.microsoft.com/office/drawing/2014/main" id="{D1B8EF71-7571-DC35-965E-2CA4B47C0D35}"/>
              </a:ext>
            </a:extLst>
          </p:cNvPr>
          <p:cNvSpPr txBox="1">
            <a:spLocks/>
          </p:cNvSpPr>
          <p:nvPr/>
        </p:nvSpPr>
        <p:spPr>
          <a:xfrm>
            <a:off x="1194217" y="1922520"/>
            <a:ext cx="12411978" cy="116756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Priekšlikums</a:t>
            </a:r>
            <a:endParaRPr lang="en-US" sz="6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8BF038B-48BB-B952-5A7B-F08A0B89CDDE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CD26CB31-7317-BF28-607A-162DEE938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4310549" y="-854764"/>
            <a:ext cx="9206458" cy="555456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73AB7A4-325A-E87C-D5D8-F6585834272C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C80A29-234A-F006-BEB0-3BBED26A7CDF}"/>
              </a:ext>
            </a:extLst>
          </p:cNvPr>
          <p:cNvSpPr txBox="1"/>
          <p:nvPr/>
        </p:nvSpPr>
        <p:spPr>
          <a:xfrm>
            <a:off x="10346170" y="4348608"/>
            <a:ext cx="930436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lv-LV" sz="4400" b="1" dirty="0">
                <a:solidFill>
                  <a:schemeClr val="bg1"/>
                </a:solidFill>
                <a:latin typeface="Arial"/>
                <a:cs typeface="Arial"/>
              </a:rPr>
              <a:t>Paplašināt DRN objektu tvērumu.</a:t>
            </a:r>
            <a:br>
              <a:rPr lang="lv-LV" sz="4400" b="1" dirty="0">
                <a:latin typeface="Arial"/>
                <a:cs typeface="Arial"/>
              </a:rPr>
            </a:br>
            <a:r>
              <a:rPr lang="lv-LV" sz="4000" dirty="0">
                <a:solidFill>
                  <a:schemeClr val="bg1"/>
                </a:solidFill>
                <a:latin typeface="Arial"/>
                <a:cs typeface="Arial"/>
              </a:rPr>
              <a:t>Matrači un paklāji (t.i. grīdceliņi)</a:t>
            </a:r>
            <a:endParaRPr lang="en-US" sz="4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D4C38133-18AF-C021-31FD-137E7FDC0904}"/>
              </a:ext>
            </a:extLst>
          </p:cNvPr>
          <p:cNvSpPr/>
          <p:nvPr/>
        </p:nvSpPr>
        <p:spPr>
          <a:xfrm>
            <a:off x="1194217" y="4369681"/>
            <a:ext cx="639424" cy="639439"/>
          </a:xfrm>
          <a:prstGeom prst="ellipse">
            <a:avLst/>
          </a:prstGeom>
          <a:solidFill>
            <a:srgbClr val="D9E5A5"/>
          </a:solidFill>
          <a:ln w="25399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DF78E707-51DC-E3EF-43F9-18F2552D7F4C}"/>
              </a:ext>
            </a:extLst>
          </p:cNvPr>
          <p:cNvSpPr/>
          <p:nvPr/>
        </p:nvSpPr>
        <p:spPr>
          <a:xfrm>
            <a:off x="1286119" y="4409921"/>
            <a:ext cx="426283" cy="53286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lv-LV" sz="4000" b="1">
                <a:solidFill>
                  <a:srgbClr val="005538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1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5">
            <a:extLst>
              <a:ext uri="{FF2B5EF4-FFF2-40B4-BE49-F238E27FC236}">
                <a16:creationId xmlns:a16="http://schemas.microsoft.com/office/drawing/2014/main" id="{0DE5067C-C7D9-8A0B-EF2D-EDACD1BD33A8}"/>
              </a:ext>
            </a:extLst>
          </p:cNvPr>
          <p:cNvSpPr/>
          <p:nvPr/>
        </p:nvSpPr>
        <p:spPr>
          <a:xfrm>
            <a:off x="9704921" y="4360191"/>
            <a:ext cx="639424" cy="639439"/>
          </a:xfrm>
          <a:prstGeom prst="ellipse">
            <a:avLst/>
          </a:prstGeom>
          <a:solidFill>
            <a:srgbClr val="D9E5A5"/>
          </a:solidFill>
          <a:ln w="25399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CADDE709-7883-9ACD-F84A-07612669D670}"/>
              </a:ext>
            </a:extLst>
          </p:cNvPr>
          <p:cNvSpPr/>
          <p:nvPr/>
        </p:nvSpPr>
        <p:spPr>
          <a:xfrm>
            <a:off x="9829422" y="4413476"/>
            <a:ext cx="381000" cy="50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lv-LV" sz="4000" b="1">
                <a:solidFill>
                  <a:srgbClr val="005538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2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4A9463-9F3E-4D4B-A666-350A8E2C1591}"/>
              </a:ext>
            </a:extLst>
          </p:cNvPr>
          <p:cNvSpPr txBox="1"/>
          <p:nvPr/>
        </p:nvSpPr>
        <p:spPr>
          <a:xfrm>
            <a:off x="1833641" y="6946337"/>
            <a:ext cx="12003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Spēkā stāšanās datums: 2027. gada 1. jūlijs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20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F5746-42BD-F6A9-3FD8-1B593009C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826AB92D-0654-3EF7-764A-86BCA5C1D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45083"/>
          <a:stretch>
            <a:fillRect/>
          </a:stretch>
        </p:blipFill>
        <p:spPr>
          <a:xfrm rot="10800000">
            <a:off x="10897642" y="0"/>
            <a:ext cx="9206458" cy="380135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B2539DD-43D5-274D-CD20-B14AD9774CEC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DECB7B-D179-5789-BDFA-8C4AAE90DD59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940BDADE-DCF5-9E62-EEC7-D10EFC3F4BB9}"/>
              </a:ext>
            </a:extLst>
          </p:cNvPr>
          <p:cNvSpPr txBox="1">
            <a:spLocks/>
          </p:cNvSpPr>
          <p:nvPr/>
        </p:nvSpPr>
        <p:spPr>
          <a:xfrm>
            <a:off x="9518650" y="2666497"/>
            <a:ext cx="10058921" cy="504557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r"/>
            <a:r>
              <a:rPr lang="lv-LV" sz="54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2.daļa</a:t>
            </a:r>
          </a:p>
          <a:p>
            <a:pPr algn="r"/>
            <a:endParaRPr lang="lv-LV" sz="36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lv-LV" sz="80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Drukātie materiāli un ražotāju paplašinātā atbildība</a:t>
            </a:r>
            <a:endParaRPr lang="en-US" sz="2800">
              <a:solidFill>
                <a:srgbClr val="5386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AA1F1E-69AF-0564-ABF5-1645FAFF2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89"/>
            <a:ext cx="9050707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11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A374C-EE12-C10B-A47D-70CE5DE61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02AB14E3-7E1E-07E7-713B-8FA74E7D3BB2}"/>
              </a:ext>
            </a:extLst>
          </p:cNvPr>
          <p:cNvSpPr/>
          <p:nvPr/>
        </p:nvSpPr>
        <p:spPr>
          <a:xfrm>
            <a:off x="10938696" y="2604529"/>
            <a:ext cx="2356776" cy="2252446"/>
          </a:xfrm>
          <a:prstGeom prst="ellipse">
            <a:avLst/>
          </a:prstGeom>
          <a:solidFill>
            <a:srgbClr val="B1D3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1D322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133E0D9-1929-1293-BFFA-0937101B5467}"/>
              </a:ext>
            </a:extLst>
          </p:cNvPr>
          <p:cNvGrpSpPr/>
          <p:nvPr/>
        </p:nvGrpSpPr>
        <p:grpSpPr>
          <a:xfrm>
            <a:off x="6247918" y="2847128"/>
            <a:ext cx="5271590" cy="5552936"/>
            <a:chOff x="5959993" y="2879018"/>
            <a:chExt cx="5868832" cy="618205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02B8D69-BA9A-F5D9-A436-F1FAD604A27D}"/>
                </a:ext>
              </a:extLst>
            </p:cNvPr>
            <p:cNvSpPr/>
            <p:nvPr/>
          </p:nvSpPr>
          <p:spPr>
            <a:xfrm>
              <a:off x="5959993" y="2879018"/>
              <a:ext cx="2604442" cy="2546316"/>
            </a:xfrm>
            <a:prstGeom prst="ellipse">
              <a:avLst/>
            </a:prstGeom>
            <a:solidFill>
              <a:srgbClr val="B1D3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B1D322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46F2359-E7B5-633B-7B81-1C2314A20912}"/>
                </a:ext>
              </a:extLst>
            </p:cNvPr>
            <p:cNvSpPr/>
            <p:nvPr/>
          </p:nvSpPr>
          <p:spPr>
            <a:xfrm>
              <a:off x="7879512" y="5150531"/>
              <a:ext cx="3949313" cy="3910540"/>
            </a:xfrm>
            <a:prstGeom prst="ellipse">
              <a:avLst/>
            </a:prstGeom>
            <a:solidFill>
              <a:srgbClr val="0055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E6D56859-557D-BBDA-00FC-2A31F7CC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998725">
              <a:off x="7821332" y="5007731"/>
              <a:ext cx="1162050" cy="116205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F435C0E5-761B-DD05-FF9C-4B9F26E4E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875912">
              <a:off x="10465190" y="4489421"/>
              <a:ext cx="1162050" cy="1162050"/>
            </a:xfrm>
            <a:prstGeom prst="rect">
              <a:avLst/>
            </a:prstGeom>
          </p:spPr>
        </p:pic>
      </p:grpSp>
      <p:sp>
        <p:nvSpPr>
          <p:cNvPr id="7" name="Title 10">
            <a:extLst>
              <a:ext uri="{FF2B5EF4-FFF2-40B4-BE49-F238E27FC236}">
                <a16:creationId xmlns:a16="http://schemas.microsoft.com/office/drawing/2014/main" id="{2E515FAC-B9B5-E7AC-E077-DC7F8FC86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976" y="899669"/>
            <a:ext cx="14084143" cy="963470"/>
          </a:xfrm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lv-LV" sz="5400" dirty="0">
                <a:latin typeface="Arial"/>
                <a:cs typeface="Arial"/>
              </a:rPr>
              <a:t>Provizoriskais tirgus apjoms</a:t>
            </a:r>
            <a:endParaRPr lang="lv-LV" sz="5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09A941-8560-485A-563F-F8688A12661E}"/>
              </a:ext>
            </a:extLst>
          </p:cNvPr>
          <p:cNvSpPr txBox="1"/>
          <p:nvPr/>
        </p:nvSpPr>
        <p:spPr>
          <a:xfrm>
            <a:off x="8071330" y="6091819"/>
            <a:ext cx="3286575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lv-LV" sz="6600" b="1" dirty="0">
                <a:solidFill>
                  <a:srgbClr val="B1D322"/>
                </a:solidFill>
              </a:rPr>
              <a:t>12 000 t</a:t>
            </a:r>
            <a:endParaRPr lang="en-US" sz="6600" b="1" dirty="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5C29BD-A05A-B874-7615-D63F2F0CE07A}"/>
              </a:ext>
            </a:extLst>
          </p:cNvPr>
          <p:cNvSpPr txBox="1"/>
          <p:nvPr/>
        </p:nvSpPr>
        <p:spPr>
          <a:xfrm>
            <a:off x="6419584" y="3498537"/>
            <a:ext cx="2045191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~ 5 900 t</a:t>
            </a:r>
            <a:br>
              <a:rPr lang="lv-LV" sz="3600" b="1" dirty="0">
                <a:latin typeface="Arial"/>
                <a:cs typeface="Arial"/>
              </a:rPr>
            </a:br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gadā</a:t>
            </a:r>
            <a:endParaRPr lang="en-US" sz="3600" b="1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0C955A-E243-15F5-DFD2-B14DAB326B1E}"/>
              </a:ext>
            </a:extLst>
          </p:cNvPr>
          <p:cNvSpPr txBox="1"/>
          <p:nvPr/>
        </p:nvSpPr>
        <p:spPr>
          <a:xfrm>
            <a:off x="1033275" y="2437285"/>
            <a:ext cx="5713401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err="1">
                <a:solidFill>
                  <a:schemeClr val="tx1"/>
                </a:solidFill>
                <a:latin typeface="Arial"/>
                <a:cs typeface="Arial"/>
              </a:rPr>
              <a:t>Laikraksti</a:t>
            </a:r>
            <a:r>
              <a:rPr lang="lv-LV" sz="3600" b="1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  <a:br>
              <a:rPr lang="lv-LV" sz="3600" b="1" dirty="0">
                <a:latin typeface="Arial"/>
                <a:cs typeface="Arial"/>
              </a:rPr>
            </a:br>
            <a:r>
              <a:rPr lang="en-US" sz="3600" dirty="0">
                <a:solidFill>
                  <a:schemeClr val="tx1"/>
                </a:solidFill>
                <a:latin typeface="Arial"/>
                <a:cs typeface="Arial"/>
              </a:rPr>
              <a:t>28,6 </a:t>
            </a:r>
            <a:r>
              <a:rPr lang="en-US" sz="3600" dirty="0" err="1">
                <a:solidFill>
                  <a:schemeClr val="tx1"/>
                </a:solidFill>
                <a:latin typeface="Arial"/>
                <a:cs typeface="Arial"/>
              </a:rPr>
              <a:t>milj</a:t>
            </a:r>
            <a:r>
              <a:rPr lang="en-US" sz="360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Arial"/>
                <a:cs typeface="Arial"/>
              </a:rPr>
              <a:t>eksemplāru</a:t>
            </a:r>
            <a:r>
              <a:rPr lang="en-US" sz="36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/>
                <a:cs typeface="Arial"/>
              </a:rPr>
              <a:t>gadā</a:t>
            </a:r>
            <a:r>
              <a:rPr lang="en-US" sz="3600" dirty="0">
                <a:solidFill>
                  <a:schemeClr val="tx1"/>
                </a:solidFill>
                <a:latin typeface="Arial"/>
                <a:cs typeface="Arial"/>
              </a:rPr>
              <a:t>*</a:t>
            </a:r>
            <a:br>
              <a:rPr lang="lv-LV" sz="3600" dirty="0">
                <a:latin typeface="Arial"/>
                <a:cs typeface="Arial"/>
              </a:rPr>
            </a:br>
            <a:br>
              <a:rPr lang="lv-LV" sz="3600" b="1" dirty="0">
                <a:latin typeface="Arial"/>
                <a:cs typeface="Arial"/>
              </a:rPr>
            </a:br>
            <a:r>
              <a:rPr lang="lv-LV" sz="3600" b="1" dirty="0">
                <a:solidFill>
                  <a:schemeClr val="tx1"/>
                </a:solidFill>
                <a:latin typeface="Arial"/>
                <a:cs typeface="Arial"/>
              </a:rPr>
              <a:t>Žurnāli :</a:t>
            </a:r>
          </a:p>
          <a:p>
            <a:r>
              <a:rPr lang="lv-LV" sz="3600" dirty="0">
                <a:solidFill>
                  <a:schemeClr val="tx1"/>
                </a:solidFill>
                <a:latin typeface="Arial"/>
                <a:cs typeface="Arial"/>
              </a:rPr>
              <a:t>12,4 milj. eksemplāru gadā*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925A6D-7653-5C3B-8FD8-59F15D2AE88B}"/>
              </a:ext>
            </a:extLst>
          </p:cNvPr>
          <p:cNvSpPr txBox="1"/>
          <p:nvPr/>
        </p:nvSpPr>
        <p:spPr>
          <a:xfrm>
            <a:off x="13828229" y="2609443"/>
            <a:ext cx="5154442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dirty="0">
                <a:solidFill>
                  <a:schemeClr val="tx1"/>
                </a:solidFill>
                <a:latin typeface="Arial"/>
                <a:cs typeface="Arial"/>
              </a:rPr>
              <a:t>Reklāmas bukleti, katalogi, veikalu akciju izdevumi, adresētā un </a:t>
            </a:r>
            <a:r>
              <a:rPr lang="lv-LV" sz="4000" dirty="0" err="1">
                <a:solidFill>
                  <a:schemeClr val="tx1"/>
                </a:solidFill>
                <a:latin typeface="Arial"/>
                <a:cs typeface="Arial"/>
              </a:rPr>
              <a:t>bezadreses</a:t>
            </a:r>
            <a:r>
              <a:rPr lang="lv-LV" sz="4000" dirty="0">
                <a:solidFill>
                  <a:schemeClr val="tx1"/>
                </a:solidFill>
                <a:latin typeface="Arial"/>
                <a:cs typeface="Arial"/>
              </a:rPr>
              <a:t> reklāma</a:t>
            </a:r>
            <a:endParaRPr lang="en-US" sz="40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014479E-13EC-D481-0456-C482991C8752}"/>
              </a:ext>
            </a:extLst>
          </p:cNvPr>
          <p:cNvSpPr/>
          <p:nvPr/>
        </p:nvSpPr>
        <p:spPr>
          <a:xfrm>
            <a:off x="-6350" y="11197083"/>
            <a:ext cx="20104100" cy="172592"/>
          </a:xfrm>
          <a:prstGeom prst="rect">
            <a:avLst/>
          </a:prstGeom>
          <a:solidFill>
            <a:srgbClr val="0050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A01C6E-942F-674B-3724-6934AB726F93}"/>
              </a:ext>
            </a:extLst>
          </p:cNvPr>
          <p:cNvSpPr txBox="1"/>
          <p:nvPr/>
        </p:nvSpPr>
        <p:spPr>
          <a:xfrm>
            <a:off x="11129240" y="3230005"/>
            <a:ext cx="214944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~ 6 100 t</a:t>
            </a:r>
            <a:br>
              <a:rPr lang="lv-LV" sz="3600" b="1" dirty="0">
                <a:latin typeface="Arial"/>
                <a:cs typeface="Arial"/>
              </a:rPr>
            </a:br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gadā</a:t>
            </a:r>
            <a:endParaRPr lang="en-US" sz="3600" b="1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47A8E3BC-FD63-600E-0E66-032489DB2F3E}"/>
              </a:ext>
            </a:extLst>
          </p:cNvPr>
          <p:cNvSpPr txBox="1">
            <a:spLocks/>
          </p:cNvSpPr>
          <p:nvPr/>
        </p:nvSpPr>
        <p:spPr>
          <a:xfrm>
            <a:off x="4125254" y="8398958"/>
            <a:ext cx="12456659" cy="96347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5250" dirty="0">
                <a:latin typeface="Arial"/>
                <a:cs typeface="Arial"/>
              </a:rPr>
              <a:t>Kopējais </a:t>
            </a:r>
            <a:r>
              <a:rPr lang="lv-LV" sz="5250" dirty="0">
                <a:solidFill>
                  <a:srgbClr val="B1D322"/>
                </a:solidFill>
                <a:latin typeface="Arial"/>
                <a:cs typeface="Arial"/>
              </a:rPr>
              <a:t>drukāto materiālu</a:t>
            </a:r>
            <a:r>
              <a:rPr lang="lv-LV" sz="5250" dirty="0">
                <a:latin typeface="Arial"/>
                <a:cs typeface="Arial"/>
              </a:rPr>
              <a:t> apjoms **</a:t>
            </a:r>
            <a:endParaRPr lang="en-US" sz="5250" dirty="0">
              <a:latin typeface="Arial"/>
              <a:cs typeface="Arial"/>
            </a:endParaRPr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C1A91ADD-30AB-7A57-3735-88882C96C5A9}"/>
              </a:ext>
            </a:extLst>
          </p:cNvPr>
          <p:cNvSpPr txBox="1">
            <a:spLocks/>
          </p:cNvSpPr>
          <p:nvPr/>
        </p:nvSpPr>
        <p:spPr>
          <a:xfrm>
            <a:off x="1031650" y="10132848"/>
            <a:ext cx="12449399" cy="6571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2000" b="0" i="1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LNB 2025. gada dati - </a:t>
            </a:r>
            <a:r>
              <a:rPr lang="lv-LV" sz="2000" b="0" i="1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https://dom.lndb.lv/data/obj/file/41349653</a:t>
            </a:r>
            <a:br>
              <a:rPr lang="lv-LV" sz="2000" b="0" i="1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b="0" i="1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«Latvijas Zaļā punkta» aprēķins, ņemot vērā aptuveno drukāto izstrādājumu svaru</a:t>
            </a:r>
            <a:endParaRPr lang="en-US" sz="2000" b="0" i="1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695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97D3E-B85F-DF6F-4948-940DBE5F9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>
            <a:extLst>
              <a:ext uri="{FF2B5EF4-FFF2-40B4-BE49-F238E27FC236}">
                <a16:creationId xmlns:a16="http://schemas.microsoft.com/office/drawing/2014/main" id="{8DE79913-B7A3-4FE8-8CAC-5DC718C81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676" y="2911475"/>
            <a:ext cx="8842837" cy="2971800"/>
          </a:xfrm>
        </p:spPr>
        <p:txBody>
          <a:bodyPr anchor="t">
            <a:noAutofit/>
          </a:bodyPr>
          <a:lstStyle/>
          <a:p>
            <a:pPr algn="l"/>
            <a:r>
              <a:rPr lang="lv-LV" sz="6600">
                <a:solidFill>
                  <a:srgbClr val="5386E4"/>
                </a:solidFill>
                <a:latin typeface="Arial" panose="020B0604020202020204" pitchFamily="34" charset="0"/>
              </a:rPr>
              <a:t>Drukāto materiālu </a:t>
            </a:r>
            <a:r>
              <a:rPr lang="lv-LV" sz="6600">
                <a:solidFill>
                  <a:srgbClr val="005538"/>
                </a:solidFill>
                <a:latin typeface="Arial" panose="020B0604020202020204" pitchFamily="34" charset="0"/>
              </a:rPr>
              <a:t>apjoma salīdzinājums ar citām RAS grupām</a:t>
            </a:r>
            <a:endParaRPr lang="lv-LV" sz="6600" b="0">
              <a:solidFill>
                <a:srgbClr val="005538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9DEF82F-1EAA-15D4-A699-E18FE040C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45083"/>
          <a:stretch>
            <a:fillRect/>
          </a:stretch>
        </p:blipFill>
        <p:spPr>
          <a:xfrm>
            <a:off x="0" y="7507996"/>
            <a:ext cx="9206458" cy="3801354"/>
          </a:xfrm>
          <a:prstGeom prst="rect">
            <a:avLst/>
          </a:prstGeom>
        </p:spPr>
      </p:pic>
      <p:pic>
        <p:nvPicPr>
          <p:cNvPr id="2" name="Attēls 1">
            <a:extLst>
              <a:ext uri="{FF2B5EF4-FFF2-40B4-BE49-F238E27FC236}">
                <a16:creationId xmlns:a16="http://schemas.microsoft.com/office/drawing/2014/main" id="{9A61EFEB-3714-379F-F9E2-9FAB430E2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6569" y="0"/>
            <a:ext cx="9047531" cy="1130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7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D05F4-BB13-2899-F361-1D7B48F41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0F5F43AD-2925-2516-A7E7-A18AE1BF7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75" y="0"/>
            <a:ext cx="20110450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F34F4469-8A44-E573-A587-056E50A13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-1139328" y="7700535"/>
            <a:ext cx="9206458" cy="4283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3327D4-9534-BF87-7D5E-AA5CECFD291D}"/>
              </a:ext>
            </a:extLst>
          </p:cNvPr>
          <p:cNvSpPr txBox="1"/>
          <p:nvPr/>
        </p:nvSpPr>
        <p:spPr>
          <a:xfrm>
            <a:off x="779736" y="3817123"/>
            <a:ext cx="3520958" cy="120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3600" err="1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Ražotājs</a:t>
            </a: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 la</a:t>
            </a:r>
            <a:r>
              <a:rPr lang="lv-LV" sz="36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i</a:t>
            </a: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ž </a:t>
            </a:r>
            <a:r>
              <a:rPr lang="en-US" sz="3600" err="1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produktu</a:t>
            </a: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 </a:t>
            </a:r>
            <a:r>
              <a:rPr lang="en-US" sz="3600" err="1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tirgū</a:t>
            </a:r>
            <a:endParaRPr lang="en-US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itle 10">
            <a:extLst>
              <a:ext uri="{FF2B5EF4-FFF2-40B4-BE49-F238E27FC236}">
                <a16:creationId xmlns:a16="http://schemas.microsoft.com/office/drawing/2014/main" id="{5E140E8F-736F-F99F-25AE-4D2462DC907F}"/>
              </a:ext>
            </a:extLst>
          </p:cNvPr>
          <p:cNvSpPr txBox="1">
            <a:spLocks/>
          </p:cNvSpPr>
          <p:nvPr/>
        </p:nvSpPr>
        <p:spPr>
          <a:xfrm>
            <a:off x="1121669" y="1198444"/>
            <a:ext cx="10678666" cy="116756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Kurš maksā par drukāto materiālu apsaimniekošanu?</a:t>
            </a:r>
            <a:endParaRPr lang="en-US" sz="6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FD38E1-4CBF-82EC-076F-841C9C394370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34A154E-FF59-F362-9472-4B2A9ACBDC94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BB442D1B-646E-808B-EF5F-314A7BBD911B}"/>
              </a:ext>
            </a:extLst>
          </p:cNvPr>
          <p:cNvSpPr/>
          <p:nvPr/>
        </p:nvSpPr>
        <p:spPr>
          <a:xfrm>
            <a:off x="9823450" y="4409921"/>
            <a:ext cx="381000" cy="50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C28F79AB-92EC-EB11-4753-6A4DBACD9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7494" y="4793612"/>
            <a:ext cx="7342558" cy="2878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BC8484-136D-052A-E539-11324701C6D1}"/>
              </a:ext>
            </a:extLst>
          </p:cNvPr>
          <p:cNvSpPr txBox="1"/>
          <p:nvPr/>
        </p:nvSpPr>
        <p:spPr>
          <a:xfrm>
            <a:off x="7573780" y="3819134"/>
            <a:ext cx="2983738" cy="120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err="1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Patērētājs</a:t>
            </a: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 </a:t>
            </a:r>
            <a:r>
              <a:rPr lang="en-US" sz="3600" err="1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izmanto</a:t>
            </a:r>
            <a:endParaRPr lang="en-US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C6EBA4-4244-711A-0F89-62071FDD8B7C}"/>
              </a:ext>
            </a:extLst>
          </p:cNvPr>
          <p:cNvSpPr txBox="1"/>
          <p:nvPr/>
        </p:nvSpPr>
        <p:spPr>
          <a:xfrm>
            <a:off x="194398" y="7562559"/>
            <a:ext cx="4113181" cy="6295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3600" dirty="0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PIESĀRŅOTĀJS?</a:t>
            </a:r>
            <a:endParaRPr lang="en-US" sz="3600">
              <a:solidFill>
                <a:schemeClr val="bg1"/>
              </a:solidFill>
              <a:latin typeface="Arial"/>
              <a:ea typeface="PF DIN Text Std Bold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0D5116-131E-6F6F-AA2C-8363C6493914}"/>
              </a:ext>
            </a:extLst>
          </p:cNvPr>
          <p:cNvSpPr txBox="1"/>
          <p:nvPr/>
        </p:nvSpPr>
        <p:spPr>
          <a:xfrm>
            <a:off x="7573780" y="7559582"/>
            <a:ext cx="3550026" cy="120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lv-LV" sz="36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Produkts kļūst par atkritumu</a:t>
            </a:r>
            <a:endParaRPr lang="en-US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7A13597-932A-6B54-DBF4-A068D543C2B0}"/>
              </a:ext>
            </a:extLst>
          </p:cNvPr>
          <p:cNvSpPr/>
          <p:nvPr/>
        </p:nvSpPr>
        <p:spPr>
          <a:xfrm>
            <a:off x="190354" y="6791342"/>
            <a:ext cx="4176997" cy="21830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9171C5-96A6-FA41-725B-7E4C1EDD3F1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01" r="1394"/>
          <a:stretch>
            <a:fillRect/>
          </a:stretch>
        </p:blipFill>
        <p:spPr>
          <a:xfrm>
            <a:off x="11793052" y="0"/>
            <a:ext cx="8806736" cy="11309350"/>
          </a:xfrm>
          <a:prstGeom prst="roundRect">
            <a:avLst>
              <a:gd name="adj" fmla="val 7268"/>
            </a:avLst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4012DD66-840B-9609-CF34-5322D1409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3762060" y="-996395"/>
            <a:ext cx="9206458" cy="555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5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9917E-3328-9402-0BCA-72FADA3D0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2D7AB70-B2FA-FA86-D9F4-A4E168F74D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75" y="0"/>
            <a:ext cx="20110450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27A6706-40DB-F4D4-1A75-4AB6E5684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6140" y="7373060"/>
            <a:ext cx="9206458" cy="4283638"/>
          </a:xfrm>
          <a:prstGeom prst="rect">
            <a:avLst/>
          </a:prstGeom>
        </p:spPr>
      </p:pic>
      <p:sp>
        <p:nvSpPr>
          <p:cNvPr id="29" name="Title 10">
            <a:extLst>
              <a:ext uri="{FF2B5EF4-FFF2-40B4-BE49-F238E27FC236}">
                <a16:creationId xmlns:a16="http://schemas.microsoft.com/office/drawing/2014/main" id="{5B874AD3-2939-56BB-E9EC-5F5EF0088E11}"/>
              </a:ext>
            </a:extLst>
          </p:cNvPr>
          <p:cNvSpPr txBox="1">
            <a:spLocks/>
          </p:cNvSpPr>
          <p:nvPr/>
        </p:nvSpPr>
        <p:spPr>
          <a:xfrm>
            <a:off x="1068493" y="1542153"/>
            <a:ext cx="14084143" cy="106624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Cik izmaksātu apsaimniekošana?</a:t>
            </a:r>
            <a:endParaRPr lang="en-US" sz="6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73B498-6CAA-3143-A88E-BD8DD425DE45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F96316C3-C33C-57FD-796F-66BDB52FD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4310549" y="-854764"/>
            <a:ext cx="9206458" cy="555456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D95931A-9460-B5C9-B03E-80D3E9D99B00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57D6BDE-C652-B473-0327-CF218D9327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900589"/>
              </p:ext>
            </p:extLst>
          </p:nvPr>
        </p:nvGraphicFramePr>
        <p:xfrm>
          <a:off x="958050" y="5018055"/>
          <a:ext cx="17857000" cy="30665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21684">
                  <a:extLst>
                    <a:ext uri="{9D8B030D-6E8A-4147-A177-3AD203B41FA5}">
                      <a16:colId xmlns:a16="http://schemas.microsoft.com/office/drawing/2014/main" val="516752564"/>
                    </a:ext>
                  </a:extLst>
                </a:gridCol>
                <a:gridCol w="2557716">
                  <a:extLst>
                    <a:ext uri="{9D8B030D-6E8A-4147-A177-3AD203B41FA5}">
                      <a16:colId xmlns:a16="http://schemas.microsoft.com/office/drawing/2014/main" val="3240748837"/>
                    </a:ext>
                  </a:extLst>
                </a:gridCol>
                <a:gridCol w="2834359">
                  <a:extLst>
                    <a:ext uri="{9D8B030D-6E8A-4147-A177-3AD203B41FA5}">
                      <a16:colId xmlns:a16="http://schemas.microsoft.com/office/drawing/2014/main" val="4074761313"/>
                    </a:ext>
                  </a:extLst>
                </a:gridCol>
                <a:gridCol w="3718840">
                  <a:extLst>
                    <a:ext uri="{9D8B030D-6E8A-4147-A177-3AD203B41FA5}">
                      <a16:colId xmlns:a16="http://schemas.microsoft.com/office/drawing/2014/main" val="3150166186"/>
                    </a:ext>
                  </a:extLst>
                </a:gridCol>
                <a:gridCol w="4724401">
                  <a:extLst>
                    <a:ext uri="{9D8B030D-6E8A-4147-A177-3AD203B41FA5}">
                      <a16:colId xmlns:a16="http://schemas.microsoft.com/office/drawing/2014/main" val="3724448134"/>
                    </a:ext>
                  </a:extLst>
                </a:gridCol>
              </a:tblGrid>
              <a:tr h="10221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Izdevuma</a:t>
                      </a:r>
                      <a:r>
                        <a:rPr lang="en-US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veids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Svars</a:t>
                      </a:r>
                      <a:endParaRPr lang="en-US" sz="4000" b="0" dirty="0">
                        <a:solidFill>
                          <a:srgbClr val="B1D322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Cena </a:t>
                      </a: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tirgū</a:t>
                      </a:r>
                      <a:endParaRPr lang="en-US" sz="4000" b="0">
                        <a:solidFill>
                          <a:srgbClr val="B1D322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Cenas</a:t>
                      </a:r>
                      <a:r>
                        <a:rPr lang="en-US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kāpums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Cenas</a:t>
                      </a:r>
                      <a:r>
                        <a:rPr lang="en-US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kāpums</a:t>
                      </a:r>
                      <a:r>
                        <a:rPr lang="en-US" sz="4000" b="0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, %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128163"/>
                  </a:ext>
                </a:extLst>
              </a:tr>
              <a:tr h="10221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Laikraksts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~200 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1,50 €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48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sz="48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+0,014 €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+0,93%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755123"/>
                  </a:ext>
                </a:extLst>
              </a:tr>
              <a:tr h="10221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 b="0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Žurnāls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~</a:t>
                      </a:r>
                      <a:r>
                        <a:rPr lang="en-US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300 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4,00 €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48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sz="48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+0,021 €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sz="36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+0,53%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21639"/>
                  </a:ext>
                </a:extLst>
              </a:tr>
            </a:tbl>
          </a:graphicData>
        </a:graphic>
      </p:graphicFrame>
      <p:sp>
        <p:nvSpPr>
          <p:cNvPr id="7" name="Title 10">
            <a:extLst>
              <a:ext uri="{FF2B5EF4-FFF2-40B4-BE49-F238E27FC236}">
                <a16:creationId xmlns:a16="http://schemas.microsoft.com/office/drawing/2014/main" id="{36FB2D7B-24CC-1FF0-BEBC-6CC8A97EB80D}"/>
              </a:ext>
            </a:extLst>
          </p:cNvPr>
          <p:cNvSpPr txBox="1">
            <a:spLocks/>
          </p:cNvSpPr>
          <p:nvPr/>
        </p:nvSpPr>
        <p:spPr>
          <a:xfrm>
            <a:off x="1081193" y="3368110"/>
            <a:ext cx="14084143" cy="66879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>
              <a:lnSpc>
                <a:spcPct val="104000"/>
              </a:lnSpc>
            </a:pPr>
            <a:r>
              <a:rPr lang="en-US" sz="4800" dirty="0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Ietekme </a:t>
            </a:r>
            <a:r>
              <a:rPr lang="en-US" sz="4800" dirty="0" err="1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uz</a:t>
            </a:r>
            <a:r>
              <a:rPr lang="en-US" sz="4800" dirty="0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 gala </a:t>
            </a:r>
            <a:r>
              <a:rPr lang="en-US" sz="4800" dirty="0" err="1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cenu</a:t>
            </a:r>
            <a:r>
              <a:rPr lang="en-US" sz="4800" dirty="0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 </a:t>
            </a:r>
            <a:r>
              <a:rPr lang="lv-LV" sz="4800" dirty="0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- </a:t>
            </a:r>
            <a:r>
              <a:rPr lang="en-US" sz="4800" dirty="0" err="1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zem</a:t>
            </a:r>
            <a:r>
              <a:rPr lang="en-US" sz="4800" dirty="0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 1%</a:t>
            </a:r>
            <a:r>
              <a:rPr lang="lv-LV" sz="4800" dirty="0">
                <a:solidFill>
                  <a:srgbClr val="B1D322"/>
                </a:solidFill>
                <a:latin typeface="Arial"/>
                <a:ea typeface="PF DIN Text Std Bold"/>
                <a:cs typeface="Arial"/>
              </a:rPr>
              <a:t> </a:t>
            </a:r>
            <a:endParaRPr lang="en-US" sz="4800" dirty="0">
              <a:solidFill>
                <a:srgbClr val="B1D322"/>
              </a:solidFill>
              <a:latin typeface="Arial"/>
              <a:ea typeface="PF DIN Text Std Bold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965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DC31E-7FDC-F6C6-022D-C6C9497E0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6E93212-FBD1-B68E-DCF2-B0E277187D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75" y="0"/>
            <a:ext cx="20110450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FBEA9F46-6184-430D-8F25-74C6168F7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-539750" y="8712636"/>
            <a:ext cx="9206458" cy="4283638"/>
          </a:xfrm>
          <a:prstGeom prst="rect">
            <a:avLst/>
          </a:prstGeom>
        </p:spPr>
      </p:pic>
      <p:sp>
        <p:nvSpPr>
          <p:cNvPr id="29" name="Title 10">
            <a:extLst>
              <a:ext uri="{FF2B5EF4-FFF2-40B4-BE49-F238E27FC236}">
                <a16:creationId xmlns:a16="http://schemas.microsoft.com/office/drawing/2014/main" id="{2E81E349-9A8D-A480-E56A-00A6FC6DDEC3}"/>
              </a:ext>
            </a:extLst>
          </p:cNvPr>
          <p:cNvSpPr txBox="1">
            <a:spLocks/>
          </p:cNvSpPr>
          <p:nvPr/>
        </p:nvSpPr>
        <p:spPr>
          <a:xfrm>
            <a:off x="2001835" y="1382017"/>
            <a:ext cx="13003215" cy="106624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Papīra un drukāto mediju EPR modeļi Eiropā</a:t>
            </a:r>
            <a:endParaRPr lang="en-US" sz="6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AB03EE-2A29-C7F3-B24F-091BF050DC17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D26DC678-EB79-5378-8F5E-657BFF319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4310549" y="-854764"/>
            <a:ext cx="9206458" cy="555456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532E1A02-06D3-B96E-8E59-0F124CA703AD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C113E66-ADC2-AAF4-CC31-E7B3EEBBF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489738"/>
              </p:ext>
            </p:extLst>
          </p:nvPr>
        </p:nvGraphicFramePr>
        <p:xfrm>
          <a:off x="2110705" y="3819714"/>
          <a:ext cx="15212132" cy="4951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65073">
                  <a:extLst>
                    <a:ext uri="{9D8B030D-6E8A-4147-A177-3AD203B41FA5}">
                      <a16:colId xmlns:a16="http://schemas.microsoft.com/office/drawing/2014/main" val="516752564"/>
                    </a:ext>
                  </a:extLst>
                </a:gridCol>
                <a:gridCol w="7210866">
                  <a:extLst>
                    <a:ext uri="{9D8B030D-6E8A-4147-A177-3AD203B41FA5}">
                      <a16:colId xmlns:a16="http://schemas.microsoft.com/office/drawing/2014/main" val="3240748837"/>
                    </a:ext>
                  </a:extLst>
                </a:gridCol>
                <a:gridCol w="5336193">
                  <a:extLst>
                    <a:ext uri="{9D8B030D-6E8A-4147-A177-3AD203B41FA5}">
                      <a16:colId xmlns:a16="http://schemas.microsoft.com/office/drawing/2014/main" val="4074761313"/>
                    </a:ext>
                  </a:extLst>
                </a:gridCol>
              </a:tblGrid>
              <a:tr h="11883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Valsts</a:t>
                      </a:r>
                      <a:endParaRPr lang="en-US" sz="3200" b="1" dirty="0">
                        <a:solidFill>
                          <a:srgbClr val="B1D322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Kad ieviests?</a:t>
                      </a:r>
                      <a:endParaRPr lang="en-US" sz="3200" b="1" dirty="0">
                        <a:solidFill>
                          <a:srgbClr val="B1D3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EPR </a:t>
                      </a:r>
                      <a:r>
                        <a:rPr lang="en-US" sz="3200" b="1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avīzēm</a:t>
                      </a:r>
                      <a:r>
                        <a:rPr lang="en-US" sz="3200" b="1" dirty="0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 un </a:t>
                      </a:r>
                      <a:r>
                        <a:rPr lang="en-US" sz="3200" b="1" dirty="0" err="1">
                          <a:solidFill>
                            <a:srgbClr val="B1D322"/>
                          </a:solidFill>
                          <a:latin typeface="Arial"/>
                          <a:cs typeface="Arial"/>
                        </a:rPr>
                        <a:t>žurnāliem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128163"/>
                  </a:ext>
                </a:extLst>
              </a:tr>
              <a:tr h="9407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Francija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2006. gadā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OBLIGĀTA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755123"/>
                  </a:ext>
                </a:extLst>
              </a:tr>
              <a:tr h="9407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Somija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1993. gadā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OBLIGĀTA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21639"/>
                  </a:ext>
                </a:extLst>
              </a:tr>
              <a:tr h="9407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Vācija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1994. gadā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Brīvprātīga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152861"/>
                  </a:ext>
                </a:extLst>
              </a:tr>
              <a:tr h="9407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Nīderlande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Attīstīta pakāpeniski kopš 20. gs. beigām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800" b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Brīvprātīga</a:t>
                      </a:r>
                      <a:endParaRPr lang="en-US" sz="28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995666"/>
                  </a:ext>
                </a:extLst>
              </a:tr>
            </a:tbl>
          </a:graphicData>
        </a:graphic>
      </p:graphicFrame>
      <p:sp>
        <p:nvSpPr>
          <p:cNvPr id="4" name="Title 10">
            <a:extLst>
              <a:ext uri="{FF2B5EF4-FFF2-40B4-BE49-F238E27FC236}">
                <a16:creationId xmlns:a16="http://schemas.microsoft.com/office/drawing/2014/main" id="{38A45D5D-8A7C-79D2-86E4-C16ED74B1291}"/>
              </a:ext>
            </a:extLst>
          </p:cNvPr>
          <p:cNvSpPr txBox="1">
            <a:spLocks/>
          </p:cNvSpPr>
          <p:nvPr/>
        </p:nvSpPr>
        <p:spPr>
          <a:xfrm>
            <a:off x="1997090" y="9495869"/>
            <a:ext cx="13676315" cy="6571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   </a:t>
            </a:r>
            <a:r>
              <a:rPr lang="en-US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https://www.ecologie.gouv.fr/politiques-publiques/emballages-menagers-papiers-graphiques?utm</a:t>
            </a:r>
            <a:endParaRPr lang="lv-LV" sz="18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  </a:t>
            </a:r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https://www.finlex.fi/en/legislation/2011/646?utm</a:t>
            </a:r>
            <a:endParaRPr lang="lv-LV" sz="18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</a:t>
            </a:r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https://www.umweltbundesamt.de/daten/ressourcen-abfall/verwertung-entsorgung-ausgewaehlter-abfallarten/altpapier?utm</a:t>
            </a:r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b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https://www.producenten-verantwoordelijkheid.nl/stichting-prn/?utm</a:t>
            </a:r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lv-LV"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https://prn.nl/prn-en-het-prn-systeem/voor-bedrijven/?utm</a:t>
            </a:r>
            <a:endParaRPr lang="en-US" sz="18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009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F71DE-7E60-43EE-DECD-D91F570AF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ADD3B94-E46D-13AA-C215-6B96E42218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75" y="0"/>
            <a:ext cx="20110450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6CAF4E0-615D-0FFC-C0EB-D7B34E85C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-6350" y="7025712"/>
            <a:ext cx="9206458" cy="4283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A4F049-6FD8-BB65-EBED-D5A8EA04DF6C}"/>
              </a:ext>
            </a:extLst>
          </p:cNvPr>
          <p:cNvSpPr txBox="1"/>
          <p:nvPr/>
        </p:nvSpPr>
        <p:spPr>
          <a:xfrm>
            <a:off x="1966352" y="3444875"/>
            <a:ext cx="5313003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pt-BR" sz="4400" b="1" dirty="0" err="1">
                <a:solidFill>
                  <a:schemeClr val="bg1"/>
                </a:solidFill>
                <a:latin typeface="Arial"/>
                <a:cs typeface="Arial"/>
              </a:rPr>
              <a:t>Izveidot</a:t>
            </a:r>
            <a:r>
              <a:rPr lang="pt-BR" sz="4400" b="1" dirty="0">
                <a:solidFill>
                  <a:schemeClr val="bg1"/>
                </a:solidFill>
                <a:latin typeface="Arial"/>
                <a:cs typeface="Arial"/>
              </a:rPr>
              <a:t> RAS </a:t>
            </a:r>
          </a:p>
        </p:txBody>
      </p:sp>
      <p:sp>
        <p:nvSpPr>
          <p:cNvPr id="29" name="Title 10">
            <a:extLst>
              <a:ext uri="{FF2B5EF4-FFF2-40B4-BE49-F238E27FC236}">
                <a16:creationId xmlns:a16="http://schemas.microsoft.com/office/drawing/2014/main" id="{C81BB761-B76F-6CAB-F68B-1C532C2AF6D5}"/>
              </a:ext>
            </a:extLst>
          </p:cNvPr>
          <p:cNvSpPr txBox="1">
            <a:spLocks/>
          </p:cNvSpPr>
          <p:nvPr/>
        </p:nvSpPr>
        <p:spPr>
          <a:xfrm>
            <a:off x="1194217" y="1332029"/>
            <a:ext cx="12411978" cy="116756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Priekšlikums</a:t>
            </a:r>
            <a:endParaRPr lang="en-US" sz="6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6DD535-313F-0B3C-19A2-D052CF2F9BCA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9F676D-EA1E-9D45-6920-97B2AFCE487F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1768A3-B270-85D7-FDA2-0659C2DAE1B5}"/>
              </a:ext>
            </a:extLst>
          </p:cNvPr>
          <p:cNvSpPr txBox="1"/>
          <p:nvPr/>
        </p:nvSpPr>
        <p:spPr>
          <a:xfrm>
            <a:off x="8086223" y="3323303"/>
            <a:ext cx="4615881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lv-LV" sz="4400" b="1" dirty="0">
                <a:solidFill>
                  <a:schemeClr val="bg1"/>
                </a:solidFill>
                <a:latin typeface="Arial"/>
                <a:cs typeface="Arial"/>
              </a:rPr>
              <a:t>Noteikt savākšanu un pārstrādi - 80%​</a:t>
            </a:r>
            <a:endParaRPr lang="en-US" sz="4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B20FEDD-9028-DE49-E362-143CEF73BE16}"/>
              </a:ext>
            </a:extLst>
          </p:cNvPr>
          <p:cNvSpPr/>
          <p:nvPr/>
        </p:nvSpPr>
        <p:spPr>
          <a:xfrm>
            <a:off x="1194217" y="3470275"/>
            <a:ext cx="639424" cy="639439"/>
          </a:xfrm>
          <a:prstGeom prst="ellipse">
            <a:avLst/>
          </a:prstGeom>
          <a:solidFill>
            <a:srgbClr val="D9E5A5"/>
          </a:solidFill>
          <a:ln w="25399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59666CDF-0FEC-814C-0682-6413628AF2C8}"/>
              </a:ext>
            </a:extLst>
          </p:cNvPr>
          <p:cNvSpPr/>
          <p:nvPr/>
        </p:nvSpPr>
        <p:spPr>
          <a:xfrm>
            <a:off x="1286119" y="3510515"/>
            <a:ext cx="426283" cy="53286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lv-LV" sz="4000" b="1">
                <a:solidFill>
                  <a:srgbClr val="005538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1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5">
            <a:extLst>
              <a:ext uri="{FF2B5EF4-FFF2-40B4-BE49-F238E27FC236}">
                <a16:creationId xmlns:a16="http://schemas.microsoft.com/office/drawing/2014/main" id="{87BB1DAF-E76F-0447-CDFF-E7557F885B64}"/>
              </a:ext>
            </a:extLst>
          </p:cNvPr>
          <p:cNvSpPr/>
          <p:nvPr/>
        </p:nvSpPr>
        <p:spPr>
          <a:xfrm>
            <a:off x="7310034" y="3470275"/>
            <a:ext cx="639424" cy="639439"/>
          </a:xfrm>
          <a:prstGeom prst="ellipse">
            <a:avLst/>
          </a:prstGeom>
          <a:solidFill>
            <a:srgbClr val="D9E5A5"/>
          </a:solidFill>
          <a:ln w="25399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339F2501-700C-B791-B947-7644F1F0F7E6}"/>
              </a:ext>
            </a:extLst>
          </p:cNvPr>
          <p:cNvSpPr/>
          <p:nvPr/>
        </p:nvSpPr>
        <p:spPr>
          <a:xfrm>
            <a:off x="7434535" y="3523560"/>
            <a:ext cx="381000" cy="50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lv-LV" sz="4000" b="1">
                <a:solidFill>
                  <a:srgbClr val="005538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2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C2BBBA-A533-9728-722F-5ED6C03839DB}"/>
              </a:ext>
            </a:extLst>
          </p:cNvPr>
          <p:cNvSpPr txBox="1"/>
          <p:nvPr/>
        </p:nvSpPr>
        <p:spPr>
          <a:xfrm>
            <a:off x="1194217" y="7650095"/>
            <a:ext cx="12003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Spēkā stāšanās datums: 2028. gada 1. janvāris</a:t>
            </a:r>
            <a:endParaRPr lang="en-US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64B352-3631-DB0F-2E71-0EF73B9E7FF2}"/>
              </a:ext>
            </a:extLst>
          </p:cNvPr>
          <p:cNvSpPr txBox="1"/>
          <p:nvPr/>
        </p:nvSpPr>
        <p:spPr>
          <a:xfrm>
            <a:off x="2018465" y="4959979"/>
            <a:ext cx="545569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lv-LV" sz="4400" b="1" dirty="0">
                <a:solidFill>
                  <a:schemeClr val="bg1"/>
                </a:solidFill>
                <a:latin typeface="Arial"/>
                <a:cs typeface="Arial"/>
              </a:rPr>
              <a:t>Ieviest atsevišķu uzskaiti</a:t>
            </a:r>
            <a:endParaRPr lang="en-US" sz="4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6F2EEACC-6884-9517-C45D-B9D4FF124C10}"/>
              </a:ext>
            </a:extLst>
          </p:cNvPr>
          <p:cNvSpPr/>
          <p:nvPr/>
        </p:nvSpPr>
        <p:spPr>
          <a:xfrm>
            <a:off x="1242277" y="5037481"/>
            <a:ext cx="639424" cy="639439"/>
          </a:xfrm>
          <a:prstGeom prst="ellipse">
            <a:avLst/>
          </a:prstGeom>
          <a:solidFill>
            <a:srgbClr val="D9E5A5"/>
          </a:solidFill>
          <a:ln w="25399">
            <a:noFill/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7A6FA39-1275-94BF-D15E-8FA10C8D1D98}"/>
              </a:ext>
            </a:extLst>
          </p:cNvPr>
          <p:cNvSpPr/>
          <p:nvPr/>
        </p:nvSpPr>
        <p:spPr>
          <a:xfrm>
            <a:off x="1366777" y="5038664"/>
            <a:ext cx="381000" cy="50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lv-LV" sz="4000" b="1">
                <a:solidFill>
                  <a:srgbClr val="005538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3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ABB403-F8BE-B4A7-9469-819B4B9707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968" r="10492" b="225"/>
          <a:stretch>
            <a:fillRect/>
          </a:stretch>
        </p:blipFill>
        <p:spPr>
          <a:xfrm>
            <a:off x="12871449" y="0"/>
            <a:ext cx="7239001" cy="1130935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57E9F590-C5F6-CCDB-1A46-E8AF1D8FB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4310549" y="-854764"/>
            <a:ext cx="9206458" cy="555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10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E917-ABA7-45DF-731B-984E867C9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1305A54A-DC2A-AE92-E053-E1224C9B2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-6350" y="7025712"/>
            <a:ext cx="9206458" cy="4283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EFEB30-DB8B-3BD4-EDC7-BC0EE59D49EC}"/>
              </a:ext>
            </a:extLst>
          </p:cNvPr>
          <p:cNvSpPr txBox="1"/>
          <p:nvPr/>
        </p:nvSpPr>
        <p:spPr>
          <a:xfrm>
            <a:off x="374650" y="5456052"/>
            <a:ext cx="590412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b="1" dirty="0">
                <a:solidFill>
                  <a:srgbClr val="005538"/>
                </a:solidFill>
                <a:latin typeface="Arial"/>
                <a:cs typeface="Arial"/>
              </a:rPr>
              <a:t>+3000 </a:t>
            </a:r>
            <a:r>
              <a:rPr lang="en-US" sz="4800" b="1" dirty="0" err="1">
                <a:solidFill>
                  <a:srgbClr val="005538"/>
                </a:solidFill>
                <a:latin typeface="Arial"/>
                <a:cs typeface="Arial"/>
              </a:rPr>
              <a:t>tonnas</a:t>
            </a:r>
            <a:r>
              <a:rPr lang="en-US" sz="4800" b="1" dirty="0">
                <a:solidFill>
                  <a:srgbClr val="005538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5538"/>
                </a:solidFill>
                <a:latin typeface="Arial"/>
                <a:cs typeface="Arial"/>
              </a:rPr>
              <a:t>tekstila</a:t>
            </a:r>
            <a:endParaRPr lang="en-US" sz="4400" dirty="0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042FE-1A8F-5ED3-9E74-5CB3CE3A7F67}"/>
              </a:ext>
            </a:extLst>
          </p:cNvPr>
          <p:cNvSpPr txBox="1"/>
          <p:nvPr/>
        </p:nvSpPr>
        <p:spPr>
          <a:xfrm>
            <a:off x="6294191" y="5456052"/>
            <a:ext cx="551953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b="1" dirty="0">
                <a:solidFill>
                  <a:srgbClr val="005538"/>
                </a:solidFill>
                <a:latin typeface="Arial"/>
                <a:cs typeface="Arial"/>
              </a:rPr>
              <a:t>12 000  </a:t>
            </a:r>
            <a:r>
              <a:rPr lang="en-US" sz="4800" b="1" dirty="0" err="1">
                <a:solidFill>
                  <a:srgbClr val="005538"/>
                </a:solidFill>
                <a:latin typeface="Arial"/>
                <a:cs typeface="Arial"/>
              </a:rPr>
              <a:t>tonnas</a:t>
            </a:r>
            <a:r>
              <a:rPr lang="en-US" sz="4800" b="1" dirty="0">
                <a:solidFill>
                  <a:srgbClr val="005538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5538"/>
                </a:solidFill>
                <a:latin typeface="Arial"/>
                <a:cs typeface="Arial"/>
              </a:rPr>
              <a:t>drukāto</a:t>
            </a:r>
            <a:r>
              <a:rPr lang="en-US" sz="4800" b="1" dirty="0">
                <a:solidFill>
                  <a:srgbClr val="005538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5538"/>
                </a:solidFill>
                <a:latin typeface="Arial"/>
                <a:cs typeface="Arial"/>
              </a:rPr>
              <a:t>materiālu</a:t>
            </a:r>
            <a:endParaRPr lang="en-US" sz="4400" dirty="0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393A4-C826-55E0-7041-7ED9533872B1}"/>
              </a:ext>
            </a:extLst>
          </p:cNvPr>
          <p:cNvSpPr txBox="1"/>
          <p:nvPr/>
        </p:nvSpPr>
        <p:spPr>
          <a:xfrm>
            <a:off x="12632458" y="5086720"/>
            <a:ext cx="6374572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b="1" dirty="0">
                <a:solidFill>
                  <a:srgbClr val="005538"/>
                </a:solidFill>
                <a:latin typeface="Arial"/>
                <a:cs typeface="Arial"/>
              </a:rPr>
              <a:t>15 000 </a:t>
            </a:r>
            <a:r>
              <a:rPr lang="en-US" sz="4800" b="1" dirty="0" err="1">
                <a:solidFill>
                  <a:srgbClr val="005538"/>
                </a:solidFill>
                <a:latin typeface="Arial"/>
                <a:cs typeface="Arial"/>
              </a:rPr>
              <a:t>tonnas</a:t>
            </a:r>
            <a:r>
              <a:rPr lang="en-US" sz="4800" b="1" dirty="0">
                <a:solidFill>
                  <a:srgbClr val="005538"/>
                </a:solidFill>
                <a:latin typeface="Arial"/>
                <a:cs typeface="Arial"/>
              </a:rPr>
              <a:t> gad</a:t>
            </a:r>
            <a:r>
              <a:rPr lang="lv-LV" sz="4800" b="1" dirty="0">
                <a:solidFill>
                  <a:srgbClr val="005538"/>
                </a:solidFill>
                <a:latin typeface="Arial"/>
                <a:cs typeface="Arial"/>
              </a:rPr>
              <a:t>ā</a:t>
            </a:r>
          </a:p>
          <a:p>
            <a:pPr algn="ctr"/>
            <a:r>
              <a:rPr lang="lv-LV" sz="4800" b="1" dirty="0">
                <a:solidFill>
                  <a:srgbClr val="5386E4"/>
                </a:solidFill>
                <a:latin typeface="Arial"/>
                <a:cs typeface="Arial"/>
              </a:rPr>
              <a:t>mazāk apglabāts atkritumu poligonā</a:t>
            </a:r>
            <a:endParaRPr lang="en-US" sz="4800" b="1" dirty="0">
              <a:solidFill>
                <a:srgbClr val="5386E4"/>
              </a:solidFill>
              <a:latin typeface="Arial"/>
              <a:cs typeface="Arial"/>
            </a:endParaRPr>
          </a:p>
        </p:txBody>
      </p:sp>
      <p:sp>
        <p:nvSpPr>
          <p:cNvPr id="29" name="Title 10">
            <a:extLst>
              <a:ext uri="{FF2B5EF4-FFF2-40B4-BE49-F238E27FC236}">
                <a16:creationId xmlns:a16="http://schemas.microsoft.com/office/drawing/2014/main" id="{B4DAA7B4-2E6E-AD98-649D-C08C1D725C09}"/>
              </a:ext>
            </a:extLst>
          </p:cNvPr>
          <p:cNvSpPr txBox="1">
            <a:spLocks/>
          </p:cNvSpPr>
          <p:nvPr/>
        </p:nvSpPr>
        <p:spPr>
          <a:xfrm>
            <a:off x="1365250" y="1364287"/>
            <a:ext cx="16459200" cy="241110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6600">
                <a:solidFill>
                  <a:srgbClr val="5386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2035. gada ES mērķis:</a:t>
            </a:r>
          </a:p>
          <a:p>
            <a:pPr algn="l"/>
            <a:r>
              <a:rPr lang="lv-LV" sz="54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poligonos ne vairāk kā 10% sadzīves atkritumu</a:t>
            </a:r>
            <a:endParaRPr lang="en-US" sz="54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0B94F5-2490-6E5C-7CE3-005D0C4F7B61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11573BD7-355C-AD9A-B2D2-011725AE5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4310549" y="-854764"/>
            <a:ext cx="9206458" cy="555456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2075A39-7CC1-C689-6FC9-BFE52513E252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A9ECF-2FF7-0A3F-FB54-A70FBC8D487E}"/>
              </a:ext>
            </a:extLst>
          </p:cNvPr>
          <p:cNvSpPr txBox="1"/>
          <p:nvPr/>
        </p:nvSpPr>
        <p:spPr>
          <a:xfrm>
            <a:off x="5500837" y="5825383"/>
            <a:ext cx="753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44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78FCA-9C8A-368F-E37F-9A336B9D5CE3}"/>
              </a:ext>
            </a:extLst>
          </p:cNvPr>
          <p:cNvSpPr txBox="1"/>
          <p:nvPr/>
        </p:nvSpPr>
        <p:spPr>
          <a:xfrm>
            <a:off x="11853326" y="5825383"/>
            <a:ext cx="753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44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58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2830-01E4-52E2-31B9-548DB5F73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238E21FA-37AA-CEBF-EE30-124773CE0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45083"/>
          <a:stretch>
            <a:fillRect/>
          </a:stretch>
        </p:blipFill>
        <p:spPr>
          <a:xfrm>
            <a:off x="0" y="7507996"/>
            <a:ext cx="9206458" cy="380135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6C07DEA-24B3-F3FC-037A-498A9BEEDA2E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E431AA-BD44-2294-A610-5FF2A626F54C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A2770A3C-0794-1CC7-1F78-4575C410521C}"/>
              </a:ext>
            </a:extLst>
          </p:cNvPr>
          <p:cNvSpPr txBox="1">
            <a:spLocks/>
          </p:cNvSpPr>
          <p:nvPr/>
        </p:nvSpPr>
        <p:spPr>
          <a:xfrm>
            <a:off x="755650" y="2130884"/>
            <a:ext cx="8153400" cy="371207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48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1.daļa</a:t>
            </a:r>
          </a:p>
          <a:p>
            <a:pPr algn="l"/>
            <a:endParaRPr lang="lv-LV" sz="48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v-LV" sz="166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Tekstils</a:t>
            </a:r>
            <a:endParaRPr lang="en-US" sz="16600">
              <a:solidFill>
                <a:srgbClr val="5386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4800">
              <a:solidFill>
                <a:srgbClr val="5386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D9C118-4657-2D32-A4AF-94BD529C2AD5}"/>
              </a:ext>
            </a:extLst>
          </p:cNvPr>
          <p:cNvSpPr/>
          <p:nvPr/>
        </p:nvSpPr>
        <p:spPr>
          <a:xfrm>
            <a:off x="10585450" y="0"/>
            <a:ext cx="9518650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735F60-DF60-0C2A-97D5-46430D1D43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108" t="3708" r="33819" b="5383"/>
          <a:stretch>
            <a:fillRect/>
          </a:stretch>
        </p:blipFill>
        <p:spPr>
          <a:xfrm>
            <a:off x="10585450" y="0"/>
            <a:ext cx="951865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59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CE1BA-6885-F400-BB7F-D92FF0D05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0B4C64A6-856A-70FB-3596-7ABC3828E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175" y="0"/>
            <a:ext cx="20110450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904106B-DB62-B066-647A-0ACD75A1F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-6350" y="7025712"/>
            <a:ext cx="9206458" cy="4283638"/>
          </a:xfrm>
          <a:prstGeom prst="rect">
            <a:avLst/>
          </a:prstGeom>
        </p:spPr>
      </p:pic>
      <p:sp>
        <p:nvSpPr>
          <p:cNvPr id="29" name="Title 10">
            <a:extLst>
              <a:ext uri="{FF2B5EF4-FFF2-40B4-BE49-F238E27FC236}">
                <a16:creationId xmlns:a16="http://schemas.microsoft.com/office/drawing/2014/main" id="{66F13150-B3CE-99AE-742D-11C73272FB62}"/>
              </a:ext>
            </a:extLst>
          </p:cNvPr>
          <p:cNvSpPr txBox="1">
            <a:spLocks/>
          </p:cNvSpPr>
          <p:nvPr/>
        </p:nvSpPr>
        <p:spPr>
          <a:xfrm>
            <a:off x="1738707" y="992116"/>
            <a:ext cx="14893847" cy="363625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/>
            <a:r>
              <a:rPr lang="pt-BR"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Savācam tekstilu no </a:t>
            </a:r>
            <a:r>
              <a:rPr lang="pt-BR" sz="660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 gada,</a:t>
            </a:r>
            <a:r>
              <a:rPr lang="pt-BR"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6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 darbojas no 2024. gada</a:t>
            </a:r>
            <a:endParaRPr lang="lv-LV" sz="6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15799A-84C8-C2FC-0987-4D6BC0984806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216CE2D2-2278-D317-362C-57DA5D007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4310549" y="-854764"/>
            <a:ext cx="9206458" cy="555456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D05CB07-8600-1020-E820-25169939831F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D6CDB402-62F2-5D77-366E-64CE595D672B}"/>
              </a:ext>
            </a:extLst>
          </p:cNvPr>
          <p:cNvSpPr/>
          <p:nvPr/>
        </p:nvSpPr>
        <p:spPr>
          <a:xfrm>
            <a:off x="1404891" y="6208444"/>
            <a:ext cx="17294318" cy="170240"/>
          </a:xfrm>
          <a:prstGeom prst="roundRect">
            <a:avLst>
              <a:gd name="adj" fmla="val 49999"/>
            </a:avLst>
          </a:prstGeom>
          <a:solidFill>
            <a:srgbClr val="B1D322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6DA6BF50-E203-10CC-D3E9-B693F19DAF14}"/>
              </a:ext>
            </a:extLst>
          </p:cNvPr>
          <p:cNvSpPr/>
          <p:nvPr/>
        </p:nvSpPr>
        <p:spPr>
          <a:xfrm>
            <a:off x="3060632" y="5585413"/>
            <a:ext cx="57918" cy="721592"/>
          </a:xfrm>
          <a:prstGeom prst="roundRect">
            <a:avLst>
              <a:gd name="adj" fmla="val 50000"/>
            </a:avLst>
          </a:prstGeom>
          <a:solidFill>
            <a:srgbClr val="B1D322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0BCC57BC-CE20-ECB7-ED8B-096A9E2DA51A}"/>
              </a:ext>
            </a:extLst>
          </p:cNvPr>
          <p:cNvSpPr/>
          <p:nvPr/>
        </p:nvSpPr>
        <p:spPr>
          <a:xfrm>
            <a:off x="2820331" y="6022410"/>
            <a:ext cx="515648" cy="515660"/>
          </a:xfrm>
          <a:prstGeom prst="ellipse">
            <a:avLst/>
          </a:prstGeom>
          <a:solidFill>
            <a:srgbClr val="005538"/>
          </a:solidFill>
          <a:ln w="25399">
            <a:solidFill>
              <a:srgbClr val="B1D3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3DD9601E-6B56-BAA8-F288-E011148CC6C2}"/>
              </a:ext>
            </a:extLst>
          </p:cNvPr>
          <p:cNvSpPr/>
          <p:nvPr/>
        </p:nvSpPr>
        <p:spPr>
          <a:xfrm>
            <a:off x="2938919" y="6113585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>
                <a:solidFill>
                  <a:srgbClr val="B1D322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1</a:t>
            </a:r>
            <a:endParaRPr lang="en-US" sz="32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9">
            <a:extLst>
              <a:ext uri="{FF2B5EF4-FFF2-40B4-BE49-F238E27FC236}">
                <a16:creationId xmlns:a16="http://schemas.microsoft.com/office/drawing/2014/main" id="{D95798CB-DFA0-C572-F2A0-17694377D533}"/>
              </a:ext>
            </a:extLst>
          </p:cNvPr>
          <p:cNvSpPr/>
          <p:nvPr/>
        </p:nvSpPr>
        <p:spPr>
          <a:xfrm>
            <a:off x="5837018" y="6022410"/>
            <a:ext cx="515648" cy="515660"/>
          </a:xfrm>
          <a:prstGeom prst="ellipse">
            <a:avLst/>
          </a:prstGeom>
          <a:solidFill>
            <a:srgbClr val="005538"/>
          </a:solidFill>
          <a:ln w="25399">
            <a:solidFill>
              <a:srgbClr val="B1D3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4506C9C9-F293-E067-4F36-422DE9AFBAE3}"/>
              </a:ext>
            </a:extLst>
          </p:cNvPr>
          <p:cNvSpPr/>
          <p:nvPr/>
        </p:nvSpPr>
        <p:spPr>
          <a:xfrm>
            <a:off x="5960394" y="6119830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>
                <a:solidFill>
                  <a:srgbClr val="B1D322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2</a:t>
            </a:r>
            <a:endParaRPr lang="en-US" sz="32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F3BE8B80-FE88-FC07-B70E-5B2E915AFD9F}"/>
              </a:ext>
            </a:extLst>
          </p:cNvPr>
          <p:cNvSpPr/>
          <p:nvPr/>
        </p:nvSpPr>
        <p:spPr>
          <a:xfrm>
            <a:off x="4031172" y="7352786"/>
            <a:ext cx="4127640" cy="223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3200" b="1" dirty="0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2024. gada 1.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jūlijā</a:t>
            </a:r>
            <a:endParaRPr lang="en-US" sz="3200" dirty="0" err="1">
              <a:solidFill>
                <a:schemeClr val="bg1"/>
              </a:solidFill>
              <a:latin typeface="Arial"/>
              <a:ea typeface="PF DIN Text Std Bold"/>
              <a:cs typeface="Arial"/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C10332E4-AFA5-08EF-B17D-371E9C3CF282}"/>
              </a:ext>
            </a:extLst>
          </p:cNvPr>
          <p:cNvSpPr/>
          <p:nvPr/>
        </p:nvSpPr>
        <p:spPr>
          <a:xfrm>
            <a:off x="3728320" y="7866834"/>
            <a:ext cx="4840057" cy="1312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Latvijā</a:t>
            </a:r>
            <a:r>
              <a:rPr lang="lv-LV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sāk darboties </a:t>
            </a:r>
          </a:p>
          <a:p>
            <a:pPr algn="ctr"/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Tekstila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RAS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13">
            <a:extLst>
              <a:ext uri="{FF2B5EF4-FFF2-40B4-BE49-F238E27FC236}">
                <a16:creationId xmlns:a16="http://schemas.microsoft.com/office/drawing/2014/main" id="{9F77390E-558B-6CAE-B638-818EE4B5DFDC}"/>
              </a:ext>
            </a:extLst>
          </p:cNvPr>
          <p:cNvSpPr/>
          <p:nvPr/>
        </p:nvSpPr>
        <p:spPr>
          <a:xfrm>
            <a:off x="10016228" y="5628096"/>
            <a:ext cx="40542" cy="669475"/>
          </a:xfrm>
          <a:prstGeom prst="roundRect">
            <a:avLst>
              <a:gd name="adj" fmla="val 50000"/>
            </a:avLst>
          </a:prstGeom>
          <a:solidFill>
            <a:srgbClr val="B1D322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34" name="Shape 14">
            <a:extLst>
              <a:ext uri="{FF2B5EF4-FFF2-40B4-BE49-F238E27FC236}">
                <a16:creationId xmlns:a16="http://schemas.microsoft.com/office/drawing/2014/main" id="{14DA1CEE-241C-D40F-9598-E2764DAD0093}"/>
              </a:ext>
            </a:extLst>
          </p:cNvPr>
          <p:cNvSpPr/>
          <p:nvPr/>
        </p:nvSpPr>
        <p:spPr>
          <a:xfrm>
            <a:off x="9769987" y="6022410"/>
            <a:ext cx="515648" cy="515660"/>
          </a:xfrm>
          <a:prstGeom prst="ellipse">
            <a:avLst/>
          </a:prstGeom>
          <a:solidFill>
            <a:srgbClr val="005538"/>
          </a:solidFill>
          <a:ln w="25399">
            <a:solidFill>
              <a:srgbClr val="B1D3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6" name="Text 15">
            <a:extLst>
              <a:ext uri="{FF2B5EF4-FFF2-40B4-BE49-F238E27FC236}">
                <a16:creationId xmlns:a16="http://schemas.microsoft.com/office/drawing/2014/main" id="{8D48BC6F-FAC9-471D-145B-96123E33D692}"/>
              </a:ext>
            </a:extLst>
          </p:cNvPr>
          <p:cNvSpPr/>
          <p:nvPr/>
        </p:nvSpPr>
        <p:spPr>
          <a:xfrm>
            <a:off x="9903790" y="6113585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>
                <a:solidFill>
                  <a:srgbClr val="B1D322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3</a:t>
            </a:r>
            <a:endParaRPr lang="en-US" sz="32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17">
            <a:extLst>
              <a:ext uri="{FF2B5EF4-FFF2-40B4-BE49-F238E27FC236}">
                <a16:creationId xmlns:a16="http://schemas.microsoft.com/office/drawing/2014/main" id="{D65CB0E6-DC23-26AB-CAE8-4BB93DA708D8}"/>
              </a:ext>
            </a:extLst>
          </p:cNvPr>
          <p:cNvSpPr/>
          <p:nvPr/>
        </p:nvSpPr>
        <p:spPr>
          <a:xfrm>
            <a:off x="7363003" y="4384295"/>
            <a:ext cx="4840057" cy="490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Pirmais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savākšanas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pienākums</a:t>
            </a:r>
            <a:endParaRPr lang="lv-LV" sz="3200">
              <a:solidFill>
                <a:schemeClr val="bg1"/>
              </a:solidFill>
              <a:latin typeface="Arial" panose="020B0604020202020204" pitchFamily="34" charset="0"/>
              <a:ea typeface="PF DIN Text Std" pitchFamily="34" charset="-122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20%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19">
            <a:extLst>
              <a:ext uri="{FF2B5EF4-FFF2-40B4-BE49-F238E27FC236}">
                <a16:creationId xmlns:a16="http://schemas.microsoft.com/office/drawing/2014/main" id="{EB093D2C-046A-7B2F-3D49-4251BB42645C}"/>
              </a:ext>
            </a:extLst>
          </p:cNvPr>
          <p:cNvSpPr/>
          <p:nvPr/>
        </p:nvSpPr>
        <p:spPr>
          <a:xfrm>
            <a:off x="13314388" y="6022410"/>
            <a:ext cx="515648" cy="515660"/>
          </a:xfrm>
          <a:prstGeom prst="ellipse">
            <a:avLst/>
          </a:prstGeom>
          <a:solidFill>
            <a:srgbClr val="005538"/>
          </a:solidFill>
          <a:ln w="25399">
            <a:solidFill>
              <a:srgbClr val="B1D3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4" name="Text 20">
            <a:extLst>
              <a:ext uri="{FF2B5EF4-FFF2-40B4-BE49-F238E27FC236}">
                <a16:creationId xmlns:a16="http://schemas.microsoft.com/office/drawing/2014/main" id="{EBA6F60B-3B12-15AF-2B85-35D94DF1FB0D}"/>
              </a:ext>
            </a:extLst>
          </p:cNvPr>
          <p:cNvSpPr/>
          <p:nvPr/>
        </p:nvSpPr>
        <p:spPr>
          <a:xfrm>
            <a:off x="13444756" y="6107187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>
                <a:solidFill>
                  <a:srgbClr val="B1D322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4</a:t>
            </a:r>
            <a:endParaRPr lang="en-US" sz="32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22">
            <a:extLst>
              <a:ext uri="{FF2B5EF4-FFF2-40B4-BE49-F238E27FC236}">
                <a16:creationId xmlns:a16="http://schemas.microsoft.com/office/drawing/2014/main" id="{0EAF9E7D-3BD3-431D-BE54-7D9CC7862477}"/>
              </a:ext>
            </a:extLst>
          </p:cNvPr>
          <p:cNvSpPr/>
          <p:nvPr/>
        </p:nvSpPr>
        <p:spPr>
          <a:xfrm>
            <a:off x="11122928" y="7866834"/>
            <a:ext cx="4840057" cy="1198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Pakāpenisks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mērķa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kāpinājums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endParaRPr lang="lv-LV" sz="3200">
              <a:solidFill>
                <a:schemeClr val="bg1"/>
              </a:solidFill>
              <a:latin typeface="Arial" panose="020B0604020202020204" pitchFamily="34" charset="0"/>
              <a:ea typeface="PF DIN Text Std" pitchFamily="34" charset="-122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22,5%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Shape 23">
            <a:extLst>
              <a:ext uri="{FF2B5EF4-FFF2-40B4-BE49-F238E27FC236}">
                <a16:creationId xmlns:a16="http://schemas.microsoft.com/office/drawing/2014/main" id="{B082CB63-82DA-1683-F895-935D0E91F03C}"/>
              </a:ext>
            </a:extLst>
          </p:cNvPr>
          <p:cNvSpPr/>
          <p:nvPr/>
        </p:nvSpPr>
        <p:spPr>
          <a:xfrm>
            <a:off x="17107263" y="5606364"/>
            <a:ext cx="57918" cy="773708"/>
          </a:xfrm>
          <a:prstGeom prst="roundRect">
            <a:avLst>
              <a:gd name="adj" fmla="val 50000"/>
            </a:avLst>
          </a:prstGeom>
          <a:solidFill>
            <a:srgbClr val="B1D322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56" name="Shape 24">
            <a:extLst>
              <a:ext uri="{FF2B5EF4-FFF2-40B4-BE49-F238E27FC236}">
                <a16:creationId xmlns:a16="http://schemas.microsoft.com/office/drawing/2014/main" id="{A6C138FE-0DF1-5B73-3129-D66613E50080}"/>
              </a:ext>
            </a:extLst>
          </p:cNvPr>
          <p:cNvSpPr/>
          <p:nvPr/>
        </p:nvSpPr>
        <p:spPr>
          <a:xfrm>
            <a:off x="16861022" y="6016090"/>
            <a:ext cx="515648" cy="515660"/>
          </a:xfrm>
          <a:prstGeom prst="ellipse">
            <a:avLst/>
          </a:prstGeom>
          <a:solidFill>
            <a:srgbClr val="005538"/>
          </a:solidFill>
          <a:ln w="25399">
            <a:solidFill>
              <a:srgbClr val="B1D3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8" name="Text 25">
            <a:extLst>
              <a:ext uri="{FF2B5EF4-FFF2-40B4-BE49-F238E27FC236}">
                <a16:creationId xmlns:a16="http://schemas.microsoft.com/office/drawing/2014/main" id="{01256C2C-810B-41C2-3D62-9F0D44C1E51A}"/>
              </a:ext>
            </a:extLst>
          </p:cNvPr>
          <p:cNvSpPr/>
          <p:nvPr/>
        </p:nvSpPr>
        <p:spPr>
          <a:xfrm>
            <a:off x="16994825" y="6116020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>
                <a:solidFill>
                  <a:srgbClr val="B1D322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5</a:t>
            </a:r>
            <a:endParaRPr lang="en-US" sz="32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 26">
            <a:extLst>
              <a:ext uri="{FF2B5EF4-FFF2-40B4-BE49-F238E27FC236}">
                <a16:creationId xmlns:a16="http://schemas.microsoft.com/office/drawing/2014/main" id="{61BF0096-D73B-BB79-B3D2-2A879E1247A9}"/>
              </a:ext>
            </a:extLst>
          </p:cNvPr>
          <p:cNvSpPr/>
          <p:nvPr/>
        </p:nvSpPr>
        <p:spPr>
          <a:xfrm>
            <a:off x="15145091" y="3809785"/>
            <a:ext cx="3154581" cy="42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3200" b="1" dirty="0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No 2026. gada</a:t>
            </a:r>
            <a:endParaRPr lang="en-US" sz="3200" dirty="0">
              <a:solidFill>
                <a:schemeClr val="bg1"/>
              </a:solidFill>
              <a:latin typeface="Arial"/>
              <a:ea typeface="PF DIN Text Std Bold"/>
              <a:cs typeface="Arial"/>
            </a:endParaRPr>
          </a:p>
        </p:txBody>
      </p:sp>
      <p:sp>
        <p:nvSpPr>
          <p:cNvPr id="62" name="Text 27">
            <a:extLst>
              <a:ext uri="{FF2B5EF4-FFF2-40B4-BE49-F238E27FC236}">
                <a16:creationId xmlns:a16="http://schemas.microsoft.com/office/drawing/2014/main" id="{37A9AA89-14F7-348E-41D0-AF07BD20901F}"/>
              </a:ext>
            </a:extLst>
          </p:cNvPr>
          <p:cNvSpPr/>
          <p:nvPr/>
        </p:nvSpPr>
        <p:spPr>
          <a:xfrm>
            <a:off x="14690366" y="4380907"/>
            <a:ext cx="4336152" cy="1545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Šobrīd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noteiktais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valsts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mērķis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endParaRPr lang="lv-LV" sz="3200">
              <a:solidFill>
                <a:schemeClr val="bg1"/>
              </a:solidFill>
              <a:latin typeface="Arial" panose="020B0604020202020204" pitchFamily="34" charset="0"/>
              <a:ea typeface="PF DIN Text Std" pitchFamily="34" charset="-122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 Bold" pitchFamily="34" charset="-122"/>
                <a:cs typeface="Arial" panose="020B0604020202020204" pitchFamily="34" charset="0"/>
              </a:rPr>
              <a:t>25%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 26">
            <a:extLst>
              <a:ext uri="{FF2B5EF4-FFF2-40B4-BE49-F238E27FC236}">
                <a16:creationId xmlns:a16="http://schemas.microsoft.com/office/drawing/2014/main" id="{70FFC0A2-536E-74DA-DE56-014F4BF33084}"/>
              </a:ext>
            </a:extLst>
          </p:cNvPr>
          <p:cNvSpPr/>
          <p:nvPr/>
        </p:nvSpPr>
        <p:spPr>
          <a:xfrm>
            <a:off x="11991487" y="7359687"/>
            <a:ext cx="3154581" cy="42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3200" b="1" dirty="0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202</a:t>
            </a:r>
            <a:r>
              <a:rPr lang="lv-LV" sz="3200" b="1" dirty="0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5. gadā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 26">
            <a:extLst>
              <a:ext uri="{FF2B5EF4-FFF2-40B4-BE49-F238E27FC236}">
                <a16:creationId xmlns:a16="http://schemas.microsoft.com/office/drawing/2014/main" id="{591A4FCC-2B81-3EBA-6961-F1E4CA568231}"/>
              </a:ext>
            </a:extLst>
          </p:cNvPr>
          <p:cNvSpPr/>
          <p:nvPr/>
        </p:nvSpPr>
        <p:spPr>
          <a:xfrm>
            <a:off x="7369373" y="3803169"/>
            <a:ext cx="4822682" cy="42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3200" b="1" dirty="0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2024. gada II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pusgads</a:t>
            </a:r>
            <a:endParaRPr lang="en-US" sz="3200" dirty="0">
              <a:solidFill>
                <a:schemeClr val="bg1"/>
              </a:solidFill>
              <a:latin typeface="Arial"/>
              <a:ea typeface="PF DIN Text Std Bold"/>
              <a:cs typeface="Arial"/>
            </a:endParaRPr>
          </a:p>
        </p:txBody>
      </p:sp>
      <p:sp>
        <p:nvSpPr>
          <p:cNvPr id="68" name="Text 17">
            <a:extLst>
              <a:ext uri="{FF2B5EF4-FFF2-40B4-BE49-F238E27FC236}">
                <a16:creationId xmlns:a16="http://schemas.microsoft.com/office/drawing/2014/main" id="{AF322AE7-BC61-8661-37BA-E6C7C8343271}"/>
              </a:ext>
            </a:extLst>
          </p:cNvPr>
          <p:cNvSpPr/>
          <p:nvPr/>
        </p:nvSpPr>
        <p:spPr>
          <a:xfrm>
            <a:off x="654213" y="4382308"/>
            <a:ext cx="4840057" cy="490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Latvijā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sāk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vākt</a:t>
            </a:r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Arial" panose="020B0604020202020204" pitchFamily="34" charset="0"/>
                <a:ea typeface="PF DIN Text Std" pitchFamily="34" charset="-122"/>
                <a:cs typeface="Arial" panose="020B0604020202020204" pitchFamily="34" charset="0"/>
              </a:rPr>
              <a:t>tekstilu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 26">
            <a:extLst>
              <a:ext uri="{FF2B5EF4-FFF2-40B4-BE49-F238E27FC236}">
                <a16:creationId xmlns:a16="http://schemas.microsoft.com/office/drawing/2014/main" id="{39D3AE61-5866-F215-A6A6-963ED815293A}"/>
              </a:ext>
            </a:extLst>
          </p:cNvPr>
          <p:cNvSpPr/>
          <p:nvPr/>
        </p:nvSpPr>
        <p:spPr>
          <a:xfrm>
            <a:off x="1529122" y="3783810"/>
            <a:ext cx="3154581" cy="42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lv-LV" sz="3200" b="1" dirty="0">
                <a:solidFill>
                  <a:schemeClr val="bg1"/>
                </a:solidFill>
                <a:latin typeface="Arial"/>
                <a:ea typeface="PF DIN Text Std Bold"/>
                <a:cs typeface="Arial"/>
              </a:rPr>
              <a:t>2019. gadā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3">
            <a:extLst>
              <a:ext uri="{FF2B5EF4-FFF2-40B4-BE49-F238E27FC236}">
                <a16:creationId xmlns:a16="http://schemas.microsoft.com/office/drawing/2014/main" id="{FCCAA8EE-ABE2-310C-A976-6C69B45BE171}"/>
              </a:ext>
            </a:extLst>
          </p:cNvPr>
          <p:cNvSpPr/>
          <p:nvPr/>
        </p:nvSpPr>
        <p:spPr>
          <a:xfrm>
            <a:off x="6088129" y="6531200"/>
            <a:ext cx="40542" cy="669475"/>
          </a:xfrm>
          <a:prstGeom prst="roundRect">
            <a:avLst>
              <a:gd name="adj" fmla="val 50000"/>
            </a:avLst>
          </a:prstGeom>
          <a:solidFill>
            <a:srgbClr val="B1D322"/>
          </a:solidFill>
          <a:ln/>
        </p:spPr>
        <p:txBody>
          <a:bodyPr/>
          <a:lstStyle/>
          <a:p>
            <a:endParaRPr lang="lv-LV"/>
          </a:p>
        </p:txBody>
      </p:sp>
      <p:sp>
        <p:nvSpPr>
          <p:cNvPr id="5" name="Shape 13">
            <a:extLst>
              <a:ext uri="{FF2B5EF4-FFF2-40B4-BE49-F238E27FC236}">
                <a16:creationId xmlns:a16="http://schemas.microsoft.com/office/drawing/2014/main" id="{F1BB3E93-041C-C66F-0A45-11D5BAC44E44}"/>
              </a:ext>
            </a:extLst>
          </p:cNvPr>
          <p:cNvSpPr/>
          <p:nvPr/>
        </p:nvSpPr>
        <p:spPr>
          <a:xfrm>
            <a:off x="13575077" y="6531200"/>
            <a:ext cx="40542" cy="669475"/>
          </a:xfrm>
          <a:prstGeom prst="roundRect">
            <a:avLst>
              <a:gd name="adj" fmla="val 50000"/>
            </a:avLst>
          </a:prstGeom>
          <a:solidFill>
            <a:srgbClr val="B1D322"/>
          </a:solidFill>
          <a:ln/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75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C4ADC-5442-9D59-9FBB-12BB74ED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0">
            <a:extLst>
              <a:ext uri="{FF2B5EF4-FFF2-40B4-BE49-F238E27FC236}">
                <a16:creationId xmlns:a16="http://schemas.microsoft.com/office/drawing/2014/main" id="{DEBBCCC3-35E9-0364-2E88-D03835085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976" y="899669"/>
            <a:ext cx="14509674" cy="963470"/>
          </a:xfr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lv-LV" sz="5250" dirty="0">
                <a:latin typeface="Arial"/>
                <a:cs typeface="Arial"/>
              </a:rPr>
              <a:t>Tekstila šķirošanas konteineru skaits Latvijā</a:t>
            </a:r>
            <a:br>
              <a:rPr lang="lv-LV" sz="5250" dirty="0">
                <a:latin typeface="Arial"/>
                <a:cs typeface="Arial"/>
              </a:rPr>
            </a:br>
            <a:r>
              <a:rPr lang="lv-LV" sz="2800" b="0" dirty="0">
                <a:latin typeface="Arial"/>
                <a:cs typeface="Arial"/>
              </a:rPr>
              <a:t>kāpums pa gadiem</a:t>
            </a:r>
            <a:endParaRPr lang="lv-LV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DEC96B-0425-BEE9-C941-5D1648FA8264}"/>
              </a:ext>
            </a:extLst>
          </p:cNvPr>
          <p:cNvSpPr txBox="1"/>
          <p:nvPr/>
        </p:nvSpPr>
        <p:spPr>
          <a:xfrm>
            <a:off x="2659078" y="3177623"/>
            <a:ext cx="289717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20</a:t>
            </a:r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 konteineri</a:t>
            </a:r>
            <a:endParaRPr lang="en-US" sz="2800" dirty="0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40476E-A696-A1D4-27E9-130CB64E94C8}"/>
              </a:ext>
            </a:extLst>
          </p:cNvPr>
          <p:cNvSpPr txBox="1"/>
          <p:nvPr/>
        </p:nvSpPr>
        <p:spPr>
          <a:xfrm>
            <a:off x="2659078" y="2556090"/>
            <a:ext cx="238218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>
                <a:solidFill>
                  <a:srgbClr val="005538"/>
                </a:solidFill>
                <a:latin typeface="Arial"/>
                <a:cs typeface="Arial"/>
              </a:rPr>
              <a:t>2019.</a:t>
            </a:r>
            <a:endParaRPr lang="en-US" sz="4000" b="1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5D0F455-9BEF-F432-8F6B-2424E61AF40D}"/>
              </a:ext>
            </a:extLst>
          </p:cNvPr>
          <p:cNvSpPr/>
          <p:nvPr/>
        </p:nvSpPr>
        <p:spPr>
          <a:xfrm>
            <a:off x="-6350" y="11197083"/>
            <a:ext cx="20104100" cy="172592"/>
          </a:xfrm>
          <a:prstGeom prst="rect">
            <a:avLst/>
          </a:prstGeom>
          <a:solidFill>
            <a:srgbClr val="0050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Eco Baltia vide | Iedzīvotāji vislabprātāk tekstila šķirošanas punktus  izvēlas pie tirdzniecības vietām">
            <a:extLst>
              <a:ext uri="{FF2B5EF4-FFF2-40B4-BE49-F238E27FC236}">
                <a16:creationId xmlns:a16="http://schemas.microsoft.com/office/drawing/2014/main" id="{FBB3CC67-DE3B-9E5D-DE85-98E0284708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93" t="1478" r="37107" b="1883"/>
          <a:stretch>
            <a:fillRect/>
          </a:stretch>
        </p:blipFill>
        <p:spPr>
          <a:xfrm>
            <a:off x="6520373" y="3424396"/>
            <a:ext cx="3813204" cy="5493524"/>
          </a:xfrm>
          <a:prstGeom prst="rect">
            <a:avLst/>
          </a:prstGeom>
        </p:spPr>
      </p:pic>
      <p:pic>
        <p:nvPicPr>
          <p:cNvPr id="5" name="Picture 4" descr="Clean R” uzstāda 22 konteinerus tekstilam - CleanR">
            <a:extLst>
              <a:ext uri="{FF2B5EF4-FFF2-40B4-BE49-F238E27FC236}">
                <a16:creationId xmlns:a16="http://schemas.microsoft.com/office/drawing/2014/main" id="{8DB868AE-FA56-BFEB-2189-0A5B1F0004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75" t="1510" r="469" b="20904"/>
          <a:stretch>
            <a:fillRect/>
          </a:stretch>
        </p:blipFill>
        <p:spPr>
          <a:xfrm>
            <a:off x="10509250" y="3419365"/>
            <a:ext cx="4235391" cy="5503586"/>
          </a:xfrm>
          <a:prstGeom prst="rect">
            <a:avLst/>
          </a:prstGeom>
        </p:spPr>
      </p:pic>
      <p:pic>
        <p:nvPicPr>
          <p:cNvPr id="8" name="Picture 7" descr="Olaines novadā uzstādīti deviņi jauni tekstila šķirošanas konteineri -  olaine.lv">
            <a:extLst>
              <a:ext uri="{FF2B5EF4-FFF2-40B4-BE49-F238E27FC236}">
                <a16:creationId xmlns:a16="http://schemas.microsoft.com/office/drawing/2014/main" id="{79CBB072-B79C-B709-F877-306FE6476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0314" y="3401869"/>
            <a:ext cx="4199537" cy="55385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4CD7BD-60A6-ED7F-AC56-1E9C9F2CA0DD}"/>
              </a:ext>
            </a:extLst>
          </p:cNvPr>
          <p:cNvSpPr txBox="1"/>
          <p:nvPr/>
        </p:nvSpPr>
        <p:spPr>
          <a:xfrm>
            <a:off x="2661799" y="4590155"/>
            <a:ext cx="289717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~120</a:t>
            </a:r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 konteineri</a:t>
            </a:r>
            <a:endParaRPr lang="en-US" sz="2800" dirty="0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EDB9D7-AC25-D0A6-9658-2ED284A8BE99}"/>
              </a:ext>
            </a:extLst>
          </p:cNvPr>
          <p:cNvSpPr txBox="1"/>
          <p:nvPr/>
        </p:nvSpPr>
        <p:spPr>
          <a:xfrm>
            <a:off x="2661799" y="3968622"/>
            <a:ext cx="205204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2021.</a:t>
            </a:r>
            <a:endParaRPr lang="en-US" sz="4000" b="1" dirty="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FBA360-7783-44DA-9943-932EACC0BA08}"/>
              </a:ext>
            </a:extLst>
          </p:cNvPr>
          <p:cNvSpPr txBox="1"/>
          <p:nvPr/>
        </p:nvSpPr>
        <p:spPr>
          <a:xfrm>
            <a:off x="2669004" y="6073563"/>
            <a:ext cx="324469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~ 250</a:t>
            </a:r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 konteineri</a:t>
            </a:r>
            <a:endParaRPr lang="en-US" sz="28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0A6C31-8A33-E462-02D6-6A5EEB19690E}"/>
              </a:ext>
            </a:extLst>
          </p:cNvPr>
          <p:cNvSpPr txBox="1"/>
          <p:nvPr/>
        </p:nvSpPr>
        <p:spPr>
          <a:xfrm>
            <a:off x="2669004" y="5382541"/>
            <a:ext cx="236481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2023.</a:t>
            </a:r>
            <a:endParaRPr lang="en-US" sz="4000" b="1" dirty="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DA5464-3604-96CB-AF99-D63A83FC7455}"/>
              </a:ext>
            </a:extLst>
          </p:cNvPr>
          <p:cNvSpPr txBox="1"/>
          <p:nvPr/>
        </p:nvSpPr>
        <p:spPr>
          <a:xfrm>
            <a:off x="2659078" y="7507941"/>
            <a:ext cx="308147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~ 630</a:t>
            </a:r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 konteineri</a:t>
            </a:r>
            <a:endParaRPr lang="en-US" sz="2800" dirty="0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8878D0-157A-7712-BF04-55B90035E3FF}"/>
              </a:ext>
            </a:extLst>
          </p:cNvPr>
          <p:cNvSpPr txBox="1"/>
          <p:nvPr/>
        </p:nvSpPr>
        <p:spPr>
          <a:xfrm>
            <a:off x="2659078" y="6886408"/>
            <a:ext cx="175665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2025.</a:t>
            </a:r>
            <a:endParaRPr lang="en-US" sz="4000" b="1" dirty="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BCC3E76-2B09-CF98-A9DB-43CF462B8F44}"/>
              </a:ext>
            </a:extLst>
          </p:cNvPr>
          <p:cNvSpPr txBox="1"/>
          <p:nvPr/>
        </p:nvSpPr>
        <p:spPr>
          <a:xfrm>
            <a:off x="2659078" y="8917920"/>
            <a:ext cx="353416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1 </a:t>
            </a:r>
            <a:r>
              <a:rPr lang="lv-LV" sz="2800" b="1" dirty="0">
                <a:solidFill>
                  <a:srgbClr val="005538"/>
                </a:solidFill>
                <a:latin typeface="Arial"/>
                <a:cs typeface="Arial"/>
              </a:rPr>
              <a:t>konteiners uz </a:t>
            </a:r>
            <a:r>
              <a:rPr lang="lv-LV" sz="3600" b="1" dirty="0">
                <a:solidFill>
                  <a:srgbClr val="005538"/>
                </a:solidFill>
                <a:latin typeface="Arial"/>
                <a:cs typeface="Arial"/>
              </a:rPr>
              <a:t>1000</a:t>
            </a:r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 iedzīvotājiem</a:t>
            </a:r>
            <a:endParaRPr lang="en-US" sz="2800" dirty="0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CB595E3-870C-C97E-3E22-3922D8463852}"/>
              </a:ext>
            </a:extLst>
          </p:cNvPr>
          <p:cNvSpPr txBox="1"/>
          <p:nvPr/>
        </p:nvSpPr>
        <p:spPr>
          <a:xfrm>
            <a:off x="2659078" y="8296387"/>
            <a:ext cx="154813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2035.</a:t>
            </a:r>
            <a:endParaRPr lang="en-US" sz="4000" b="1" dirty="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Grafika 15">
            <a:extLst>
              <a:ext uri="{FF2B5EF4-FFF2-40B4-BE49-F238E27FC236}">
                <a16:creationId xmlns:a16="http://schemas.microsoft.com/office/drawing/2014/main" id="{7A07721E-65E9-2A14-CFC9-A784717A4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604460" flipV="1">
            <a:off x="2204069" y="2962871"/>
            <a:ext cx="558666" cy="1314509"/>
          </a:xfrm>
          <a:prstGeom prst="rect">
            <a:avLst/>
          </a:prstGeom>
        </p:spPr>
      </p:pic>
      <p:pic>
        <p:nvPicPr>
          <p:cNvPr id="56" name="Grafika 15">
            <a:extLst>
              <a:ext uri="{FF2B5EF4-FFF2-40B4-BE49-F238E27FC236}">
                <a16:creationId xmlns:a16="http://schemas.microsoft.com/office/drawing/2014/main" id="{096D702B-9197-5691-F159-EC6CBF8C7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604460" flipV="1">
            <a:off x="2204069" y="4463822"/>
            <a:ext cx="558666" cy="1314509"/>
          </a:xfrm>
          <a:prstGeom prst="rect">
            <a:avLst/>
          </a:prstGeom>
        </p:spPr>
      </p:pic>
      <p:pic>
        <p:nvPicPr>
          <p:cNvPr id="58" name="Grafika 15">
            <a:extLst>
              <a:ext uri="{FF2B5EF4-FFF2-40B4-BE49-F238E27FC236}">
                <a16:creationId xmlns:a16="http://schemas.microsoft.com/office/drawing/2014/main" id="{4DD9820B-0834-5444-BA75-8E261CECB0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604460" flipV="1">
            <a:off x="2204070" y="5910177"/>
            <a:ext cx="558666" cy="1314509"/>
          </a:xfrm>
          <a:prstGeom prst="rect">
            <a:avLst/>
          </a:prstGeom>
        </p:spPr>
      </p:pic>
      <p:pic>
        <p:nvPicPr>
          <p:cNvPr id="60" name="Grafika 15">
            <a:extLst>
              <a:ext uri="{FF2B5EF4-FFF2-40B4-BE49-F238E27FC236}">
                <a16:creationId xmlns:a16="http://schemas.microsoft.com/office/drawing/2014/main" id="{A021E608-60C7-928A-F76F-2405310B96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604460" flipV="1">
            <a:off x="2204071" y="7369668"/>
            <a:ext cx="558666" cy="1314509"/>
          </a:xfrm>
          <a:prstGeom prst="rect">
            <a:avLst/>
          </a:prstGeom>
        </p:spPr>
      </p:pic>
      <p:cxnSp>
        <p:nvCxnSpPr>
          <p:cNvPr id="2" name="Taisns bultveida savienotājs 1">
            <a:extLst>
              <a:ext uri="{FF2B5EF4-FFF2-40B4-BE49-F238E27FC236}">
                <a16:creationId xmlns:a16="http://schemas.microsoft.com/office/drawing/2014/main" id="{C455B745-5425-2635-AB7A-83CC275F5D49}"/>
              </a:ext>
            </a:extLst>
          </p:cNvPr>
          <p:cNvCxnSpPr/>
          <p:nvPr/>
        </p:nvCxnSpPr>
        <p:spPr>
          <a:xfrm>
            <a:off x="2681016" y="3722895"/>
            <a:ext cx="3294391" cy="4512"/>
          </a:xfrm>
          <a:prstGeom prst="straightConnector1">
            <a:avLst/>
          </a:prstGeom>
          <a:ln>
            <a:solidFill>
              <a:srgbClr val="007A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Taisns bultveida savienotājs 3">
            <a:extLst>
              <a:ext uri="{FF2B5EF4-FFF2-40B4-BE49-F238E27FC236}">
                <a16:creationId xmlns:a16="http://schemas.microsoft.com/office/drawing/2014/main" id="{91C9F41B-4DCD-3B4F-240B-31F28958BFCB}"/>
              </a:ext>
            </a:extLst>
          </p:cNvPr>
          <p:cNvCxnSpPr>
            <a:cxnSpLocks/>
          </p:cNvCxnSpPr>
          <p:nvPr/>
        </p:nvCxnSpPr>
        <p:spPr>
          <a:xfrm>
            <a:off x="2680402" y="5112286"/>
            <a:ext cx="3294391" cy="4512"/>
          </a:xfrm>
          <a:prstGeom prst="straightConnector1">
            <a:avLst/>
          </a:prstGeom>
          <a:ln>
            <a:solidFill>
              <a:srgbClr val="007A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Taisns bultveida savienotājs 5">
            <a:extLst>
              <a:ext uri="{FF2B5EF4-FFF2-40B4-BE49-F238E27FC236}">
                <a16:creationId xmlns:a16="http://schemas.microsoft.com/office/drawing/2014/main" id="{83C0E3A6-D571-41F0-D663-B14659CCF4DA}"/>
              </a:ext>
            </a:extLst>
          </p:cNvPr>
          <p:cNvCxnSpPr>
            <a:cxnSpLocks/>
          </p:cNvCxnSpPr>
          <p:nvPr/>
        </p:nvCxnSpPr>
        <p:spPr>
          <a:xfrm>
            <a:off x="2679787" y="6605882"/>
            <a:ext cx="3294391" cy="4512"/>
          </a:xfrm>
          <a:prstGeom prst="straightConnector1">
            <a:avLst/>
          </a:prstGeom>
          <a:ln>
            <a:solidFill>
              <a:srgbClr val="007A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Taisns bultveida savienotājs 8">
            <a:extLst>
              <a:ext uri="{FF2B5EF4-FFF2-40B4-BE49-F238E27FC236}">
                <a16:creationId xmlns:a16="http://schemas.microsoft.com/office/drawing/2014/main" id="{CFE10922-F2A9-8C4F-0210-B19E690BF3A2}"/>
              </a:ext>
            </a:extLst>
          </p:cNvPr>
          <p:cNvCxnSpPr>
            <a:cxnSpLocks/>
          </p:cNvCxnSpPr>
          <p:nvPr/>
        </p:nvCxnSpPr>
        <p:spPr>
          <a:xfrm>
            <a:off x="2662386" y="8047376"/>
            <a:ext cx="3294391" cy="4512"/>
          </a:xfrm>
          <a:prstGeom prst="straightConnector1">
            <a:avLst/>
          </a:prstGeom>
          <a:ln>
            <a:solidFill>
              <a:srgbClr val="007A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bultveida savienotājs 10">
            <a:extLst>
              <a:ext uri="{FF2B5EF4-FFF2-40B4-BE49-F238E27FC236}">
                <a16:creationId xmlns:a16="http://schemas.microsoft.com/office/drawing/2014/main" id="{0D071F06-AA33-A1F5-D212-61AC7F1CD1C0}"/>
              </a:ext>
            </a:extLst>
          </p:cNvPr>
          <p:cNvCxnSpPr>
            <a:cxnSpLocks/>
          </p:cNvCxnSpPr>
          <p:nvPr/>
        </p:nvCxnSpPr>
        <p:spPr>
          <a:xfrm>
            <a:off x="2679147" y="10027259"/>
            <a:ext cx="3294391" cy="4512"/>
          </a:xfrm>
          <a:prstGeom prst="straightConnector1">
            <a:avLst/>
          </a:prstGeom>
          <a:ln>
            <a:solidFill>
              <a:srgbClr val="007A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54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818A5-4092-091A-0143-45216EB4C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672425-65BD-FDAD-972C-2564B2C8B1AB}"/>
              </a:ext>
            </a:extLst>
          </p:cNvPr>
          <p:cNvSpPr/>
          <p:nvPr/>
        </p:nvSpPr>
        <p:spPr>
          <a:xfrm>
            <a:off x="0" y="0"/>
            <a:ext cx="10280651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13803BD-85EB-80BC-3ACE-781721924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366" y="1184610"/>
            <a:ext cx="7129581" cy="3028995"/>
          </a:xfrm>
        </p:spPr>
        <p:txBody>
          <a:bodyPr>
            <a:noAutofit/>
          </a:bodyPr>
          <a:lstStyle/>
          <a:p>
            <a:r>
              <a:rPr lang="lv-LV"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Tekstila šķirošanas paradumi Latvijā</a:t>
            </a:r>
            <a:br>
              <a:rPr lang="lv-LV"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0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0">
            <a:extLst>
              <a:ext uri="{FF2B5EF4-FFF2-40B4-BE49-F238E27FC236}">
                <a16:creationId xmlns:a16="http://schemas.microsoft.com/office/drawing/2014/main" id="{C36C91F4-D41A-4692-31B3-3F302F47A70C}"/>
              </a:ext>
            </a:extLst>
          </p:cNvPr>
          <p:cNvSpPr txBox="1">
            <a:spLocks/>
          </p:cNvSpPr>
          <p:nvPr/>
        </p:nvSpPr>
        <p:spPr>
          <a:xfrm>
            <a:off x="695061" y="9822692"/>
            <a:ext cx="7239580" cy="92200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20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Aptauju “Atkritumu šķirošanas paradumi” pēc “Latvijas Zaļā punkta” pasūtījuma reizi divos gados veic pētījumu centrs SKDS</a:t>
            </a:r>
            <a:endParaRPr lang="en-US" sz="2000" b="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1809615-3363-96FA-24A6-EE05081B0E69}"/>
              </a:ext>
            </a:extLst>
          </p:cNvPr>
          <p:cNvSpPr/>
          <p:nvPr/>
        </p:nvSpPr>
        <p:spPr>
          <a:xfrm>
            <a:off x="8532029" y="0"/>
            <a:ext cx="11565721" cy="11309350"/>
          </a:xfrm>
          <a:prstGeom prst="roundRect">
            <a:avLst>
              <a:gd name="adj" fmla="val 0"/>
            </a:avLst>
          </a:prstGeom>
          <a:solidFill>
            <a:srgbClr val="DC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>
              <a:ea typeface="Calibri"/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1A7E-6FC9-84D5-4696-5F4FA186213A}"/>
              </a:ext>
            </a:extLst>
          </p:cNvPr>
          <p:cNvGrpSpPr/>
          <p:nvPr/>
        </p:nvGrpSpPr>
        <p:grpSpPr>
          <a:xfrm>
            <a:off x="10784477" y="9428083"/>
            <a:ext cx="3095355" cy="394610"/>
            <a:chOff x="11645764" y="10094389"/>
            <a:chExt cx="3095355" cy="394610"/>
          </a:xfrm>
        </p:grpSpPr>
        <p:sp>
          <p:nvSpPr>
            <p:cNvPr id="34" name="Title 10">
              <a:extLst>
                <a:ext uri="{FF2B5EF4-FFF2-40B4-BE49-F238E27FC236}">
                  <a16:creationId xmlns:a16="http://schemas.microsoft.com/office/drawing/2014/main" id="{7BF9454E-67F0-93BC-7FF4-AB5B55333361}"/>
                </a:ext>
              </a:extLst>
            </p:cNvPr>
            <p:cNvSpPr txBox="1">
              <a:spLocks/>
            </p:cNvSpPr>
            <p:nvPr/>
          </p:nvSpPr>
          <p:spPr>
            <a:xfrm>
              <a:off x="12065630" y="10094389"/>
              <a:ext cx="2675489" cy="394610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>
              <a:lvl1pPr>
                <a:defRPr sz="5600" b="1" i="0">
                  <a:solidFill>
                    <a:srgbClr val="005038"/>
                  </a:solidFill>
                  <a:latin typeface="Trebuchet MS"/>
                  <a:ea typeface="+mj-ea"/>
                  <a:cs typeface="Trebuchet MS"/>
                </a:defRPr>
              </a:lvl1pPr>
            </a:lstStyle>
            <a:p>
              <a:pPr algn="l"/>
              <a:r>
                <a:rPr lang="lv-LV" sz="2800" b="0">
                  <a:solidFill>
                    <a:srgbClr val="00553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2022. gada dati*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3CAAA25-ED3D-02BD-3931-8CC635FDEC20}"/>
                </a:ext>
              </a:extLst>
            </p:cNvPr>
            <p:cNvSpPr/>
            <p:nvPr/>
          </p:nvSpPr>
          <p:spPr>
            <a:xfrm>
              <a:off x="11645764" y="10188087"/>
              <a:ext cx="267188" cy="267188"/>
            </a:xfrm>
            <a:prstGeom prst="rect">
              <a:avLst/>
            </a:prstGeom>
            <a:solidFill>
              <a:srgbClr val="0055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803" name="Chart 1802">
            <a:extLst>
              <a:ext uri="{FF2B5EF4-FFF2-40B4-BE49-F238E27FC236}">
                <a16:creationId xmlns:a16="http://schemas.microsoft.com/office/drawing/2014/main" id="{49E76922-F05E-D259-E013-01EFBE23C7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1226771"/>
              </p:ext>
            </p:extLst>
          </p:nvPr>
        </p:nvGraphicFramePr>
        <p:xfrm>
          <a:off x="8773962" y="1698947"/>
          <a:ext cx="10635077" cy="7765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0" name="Graphic 69">
            <a:extLst>
              <a:ext uri="{FF2B5EF4-FFF2-40B4-BE49-F238E27FC236}">
                <a16:creationId xmlns:a16="http://schemas.microsoft.com/office/drawing/2014/main" id="{DE3EE6DB-7966-C77A-3E54-857CC19FA8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0419" t="-1" b="19754"/>
          <a:stretch>
            <a:fillRect/>
          </a:stretch>
        </p:blipFill>
        <p:spPr>
          <a:xfrm rot="11192519">
            <a:off x="12450329" y="-1094211"/>
            <a:ext cx="9206458" cy="5554569"/>
          </a:xfrm>
          <a:prstGeom prst="rect">
            <a:avLst/>
          </a:prstGeom>
        </p:spPr>
      </p:pic>
      <p:grpSp>
        <p:nvGrpSpPr>
          <p:cNvPr id="1804" name="Group 1803">
            <a:extLst>
              <a:ext uri="{FF2B5EF4-FFF2-40B4-BE49-F238E27FC236}">
                <a16:creationId xmlns:a16="http://schemas.microsoft.com/office/drawing/2014/main" id="{14908C47-6617-F238-711B-A91E72815A5B}"/>
              </a:ext>
            </a:extLst>
          </p:cNvPr>
          <p:cNvGrpSpPr/>
          <p:nvPr/>
        </p:nvGrpSpPr>
        <p:grpSpPr>
          <a:xfrm>
            <a:off x="14945974" y="9428083"/>
            <a:ext cx="3041392" cy="394609"/>
            <a:chOff x="11683376" y="10095160"/>
            <a:chExt cx="3041392" cy="394609"/>
          </a:xfrm>
        </p:grpSpPr>
        <p:sp>
          <p:nvSpPr>
            <p:cNvPr id="1805" name="Title 10">
              <a:extLst>
                <a:ext uri="{FF2B5EF4-FFF2-40B4-BE49-F238E27FC236}">
                  <a16:creationId xmlns:a16="http://schemas.microsoft.com/office/drawing/2014/main" id="{11F85AE9-AD4F-6F80-42FC-60BC50F6AC9E}"/>
                </a:ext>
              </a:extLst>
            </p:cNvPr>
            <p:cNvSpPr txBox="1">
              <a:spLocks/>
            </p:cNvSpPr>
            <p:nvPr/>
          </p:nvSpPr>
          <p:spPr>
            <a:xfrm>
              <a:off x="12049279" y="10095160"/>
              <a:ext cx="2675489" cy="394609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>
              <a:lvl1pPr>
                <a:defRPr sz="5600" b="1" i="0">
                  <a:solidFill>
                    <a:srgbClr val="005038"/>
                  </a:solidFill>
                  <a:latin typeface="Trebuchet MS"/>
                  <a:ea typeface="+mj-ea"/>
                  <a:cs typeface="Trebuchet MS"/>
                </a:defRPr>
              </a:lvl1pPr>
            </a:lstStyle>
            <a:p>
              <a:pPr algn="l"/>
              <a:r>
                <a:rPr lang="lv-LV" sz="2800" b="0" dirty="0">
                  <a:solidFill>
                    <a:srgbClr val="005538"/>
                  </a:solidFill>
                  <a:latin typeface="Arial"/>
                  <a:cs typeface="Arial"/>
                </a:rPr>
                <a:t>2024. gada dati*</a:t>
              </a:r>
              <a:endParaRPr lang="en-US" sz="2800" b="0" dirty="0">
                <a:solidFill>
                  <a:srgbClr val="005538"/>
                </a:solidFill>
                <a:latin typeface="Arial"/>
                <a:cs typeface="Arial"/>
              </a:endParaRPr>
            </a:p>
          </p:txBody>
        </p:sp>
        <p:sp>
          <p:nvSpPr>
            <p:cNvPr id="1807" name="Rectangle 1806">
              <a:extLst>
                <a:ext uri="{FF2B5EF4-FFF2-40B4-BE49-F238E27FC236}">
                  <a16:creationId xmlns:a16="http://schemas.microsoft.com/office/drawing/2014/main" id="{E4CE6CE3-4F17-0181-19FC-0797606037BD}"/>
                </a:ext>
              </a:extLst>
            </p:cNvPr>
            <p:cNvSpPr/>
            <p:nvPr/>
          </p:nvSpPr>
          <p:spPr>
            <a:xfrm>
              <a:off x="11683376" y="10188858"/>
              <a:ext cx="267188" cy="267188"/>
            </a:xfrm>
            <a:prstGeom prst="rect">
              <a:avLst/>
            </a:prstGeom>
            <a:solidFill>
              <a:srgbClr val="B1D3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08" name="Title 10">
            <a:extLst>
              <a:ext uri="{FF2B5EF4-FFF2-40B4-BE49-F238E27FC236}">
                <a16:creationId xmlns:a16="http://schemas.microsoft.com/office/drawing/2014/main" id="{99E57FD7-FAE2-D750-97E5-3D1D07CE1697}"/>
              </a:ext>
            </a:extLst>
          </p:cNvPr>
          <p:cNvSpPr txBox="1">
            <a:spLocks/>
          </p:cNvSpPr>
          <p:nvPr/>
        </p:nvSpPr>
        <p:spPr>
          <a:xfrm>
            <a:off x="695061" y="4676453"/>
            <a:ext cx="7491513" cy="291663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5400" dirty="0">
                <a:solidFill>
                  <a:srgbClr val="B1D322"/>
                </a:solidFill>
                <a:latin typeface="Arial"/>
                <a:cs typeface="Arial"/>
              </a:rPr>
              <a:t>Sadzīves atkritumos tekstilu izmeta* </a:t>
            </a:r>
            <a:endParaRPr lang="lv-LV" sz="5400" b="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lv-LV" sz="5400" dirty="0">
              <a:solidFill>
                <a:srgbClr val="B1D322"/>
              </a:solidFill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600" b="0" dirty="0">
                <a:solidFill>
                  <a:srgbClr val="B1D322"/>
                </a:solidFill>
                <a:latin typeface="Arial"/>
                <a:cs typeface="Arial"/>
              </a:rPr>
              <a:t>2022. gadā - </a:t>
            </a:r>
            <a:r>
              <a:rPr lang="lv-LV" sz="4000" dirty="0">
                <a:solidFill>
                  <a:srgbClr val="B1D322"/>
                </a:solidFill>
                <a:latin typeface="Arial"/>
                <a:cs typeface="Arial"/>
              </a:rPr>
              <a:t>25% </a:t>
            </a:r>
            <a:r>
              <a:rPr lang="lv-LV" sz="3600" b="0" dirty="0">
                <a:solidFill>
                  <a:srgbClr val="B1D322"/>
                </a:solidFill>
                <a:latin typeface="Arial"/>
                <a:cs typeface="Arial"/>
              </a:rPr>
              <a:t>iedzīvotāju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600" b="0" dirty="0">
                <a:solidFill>
                  <a:srgbClr val="B1D322"/>
                </a:solidFill>
                <a:latin typeface="Arial"/>
                <a:cs typeface="Arial"/>
              </a:rPr>
              <a:t>2024. gadā - </a:t>
            </a:r>
            <a:r>
              <a:rPr lang="lv-LV" sz="4000" dirty="0">
                <a:solidFill>
                  <a:srgbClr val="B1D322"/>
                </a:solidFill>
                <a:latin typeface="Arial"/>
                <a:cs typeface="Arial"/>
              </a:rPr>
              <a:t>18%</a:t>
            </a:r>
            <a:r>
              <a:rPr lang="lv-LV" sz="3600" b="0" dirty="0">
                <a:solidFill>
                  <a:srgbClr val="B1D322"/>
                </a:solidFill>
                <a:latin typeface="Arial"/>
                <a:cs typeface="Arial"/>
              </a:rPr>
              <a:t> iedzīvotāju</a:t>
            </a:r>
            <a:endParaRPr lang="en-US" sz="3600" b="0" dirty="0">
              <a:solidFill>
                <a:srgbClr val="B1D322"/>
              </a:solidFill>
              <a:latin typeface="Arial"/>
              <a:cs typeface="Arial"/>
            </a:endParaRP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61FFA96E-ED7E-6801-94F3-42AB1D799EF4}"/>
              </a:ext>
            </a:extLst>
          </p:cNvPr>
          <p:cNvSpPr txBox="1">
            <a:spLocks/>
          </p:cNvSpPr>
          <p:nvPr/>
        </p:nvSpPr>
        <p:spPr>
          <a:xfrm>
            <a:off x="10040574" y="1185606"/>
            <a:ext cx="7508889" cy="100568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5400" dirty="0">
                <a:solidFill>
                  <a:srgbClr val="007A42"/>
                </a:solidFill>
                <a:latin typeface="Arial"/>
                <a:cs typeface="Arial"/>
              </a:rPr>
              <a:t>Tekstilu Latvijā  šķiro</a:t>
            </a:r>
            <a:endParaRPr lang="lv-LV">
              <a:solidFill>
                <a:srgbClr val="007A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526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DE201-3B2B-8E29-7187-4FD4354D0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579806-7DA7-7AD4-B8E3-034AE1C9BDF5}"/>
              </a:ext>
            </a:extLst>
          </p:cNvPr>
          <p:cNvSpPr/>
          <p:nvPr/>
        </p:nvSpPr>
        <p:spPr>
          <a:xfrm>
            <a:off x="0" y="-3175"/>
            <a:ext cx="10280651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C661E5B-DFD6-4AF9-D417-BC284B74F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737" y="1254080"/>
            <a:ext cx="8119113" cy="2003339"/>
          </a:xfrm>
        </p:spPr>
        <p:txBody>
          <a:bodyPr>
            <a:noAutofit/>
          </a:bodyPr>
          <a:lstStyle/>
          <a:p>
            <a:r>
              <a:rPr lang="pt-BR"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Savākšanas potenciāls ir virs 25%</a:t>
            </a:r>
            <a:endParaRPr lang="en-US" sz="60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8" name="Title 10">
            <a:extLst>
              <a:ext uri="{FF2B5EF4-FFF2-40B4-BE49-F238E27FC236}">
                <a16:creationId xmlns:a16="http://schemas.microsoft.com/office/drawing/2014/main" id="{02C09C58-5635-96C2-963A-986B2D0F1595}"/>
              </a:ext>
            </a:extLst>
          </p:cNvPr>
          <p:cNvSpPr txBox="1">
            <a:spLocks/>
          </p:cNvSpPr>
          <p:nvPr/>
        </p:nvSpPr>
        <p:spPr>
          <a:xfrm>
            <a:off x="1212849" y="4039134"/>
            <a:ext cx="8839200" cy="9220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indent="0" algn="l">
              <a:lnSpc>
                <a:spcPct val="104000"/>
              </a:lnSpc>
              <a:buNone/>
            </a:pPr>
            <a:r>
              <a:rPr lang="en-US" sz="4000" err="1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Tirgū</a:t>
            </a:r>
            <a:r>
              <a:rPr lang="en-US" sz="4000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</a:t>
            </a:r>
            <a:r>
              <a:rPr lang="en-US" sz="4000" err="1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laistais</a:t>
            </a:r>
            <a:r>
              <a:rPr lang="en-US" sz="4000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</a:t>
            </a:r>
            <a:r>
              <a:rPr lang="en-US" sz="4000" err="1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tekstils</a:t>
            </a:r>
            <a:endParaRPr lang="en-US" sz="40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C017BC3D-D875-52C9-2A7C-740AF4D23A6E}"/>
              </a:ext>
            </a:extLst>
          </p:cNvPr>
          <p:cNvSpPr txBox="1">
            <a:spLocks/>
          </p:cNvSpPr>
          <p:nvPr/>
        </p:nvSpPr>
        <p:spPr>
          <a:xfrm>
            <a:off x="1212849" y="5719402"/>
            <a:ext cx="8839200" cy="9220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indent="0" algn="l">
              <a:lnSpc>
                <a:spcPct val="104000"/>
              </a:lnSpc>
              <a:buNone/>
            </a:pPr>
            <a:r>
              <a:rPr lang="en-US" sz="4000" err="1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Reāli</a:t>
            </a:r>
            <a:r>
              <a:rPr lang="en-US" sz="4000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</a:t>
            </a:r>
            <a:r>
              <a:rPr lang="en-US" sz="4000" err="1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savāktais</a:t>
            </a:r>
            <a:endParaRPr lang="en-US" sz="40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0">
            <a:extLst>
              <a:ext uri="{FF2B5EF4-FFF2-40B4-BE49-F238E27FC236}">
                <a16:creationId xmlns:a16="http://schemas.microsoft.com/office/drawing/2014/main" id="{53131746-CDA0-815F-5EF2-ABA04195B8A0}"/>
              </a:ext>
            </a:extLst>
          </p:cNvPr>
          <p:cNvSpPr txBox="1">
            <a:spLocks/>
          </p:cNvSpPr>
          <p:nvPr/>
        </p:nvSpPr>
        <p:spPr>
          <a:xfrm>
            <a:off x="1212849" y="7399670"/>
            <a:ext cx="8839200" cy="9220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indent="0" algn="l">
              <a:lnSpc>
                <a:spcPct val="104000"/>
              </a:lnSpc>
              <a:buNone/>
            </a:pPr>
            <a:r>
              <a:rPr lang="lv-LV" sz="4000">
                <a:solidFill>
                  <a:srgbClr val="B1D322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RAS sistēmā iekļautais savāktais</a:t>
            </a:r>
            <a:endParaRPr lang="en-US" sz="40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0">
            <a:extLst>
              <a:ext uri="{FF2B5EF4-FFF2-40B4-BE49-F238E27FC236}">
                <a16:creationId xmlns:a16="http://schemas.microsoft.com/office/drawing/2014/main" id="{15B23CFC-6BD4-297D-DF97-A25EB550A843}"/>
              </a:ext>
            </a:extLst>
          </p:cNvPr>
          <p:cNvSpPr txBox="1">
            <a:spLocks/>
          </p:cNvSpPr>
          <p:nvPr/>
        </p:nvSpPr>
        <p:spPr>
          <a:xfrm>
            <a:off x="1517652" y="4639973"/>
            <a:ext cx="7962899" cy="9220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indent="0" algn="l">
              <a:lnSpc>
                <a:spcPct val="104000"/>
              </a:lnSpc>
              <a:buNone/>
            </a:pP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2025. </a:t>
            </a: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gadā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(</a:t>
            </a: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jauns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+ </a:t>
            </a: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lietots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)</a:t>
            </a:r>
            <a:endParaRPr lang="en-US" sz="32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0">
            <a:extLst>
              <a:ext uri="{FF2B5EF4-FFF2-40B4-BE49-F238E27FC236}">
                <a16:creationId xmlns:a16="http://schemas.microsoft.com/office/drawing/2014/main" id="{F2555956-7700-368F-9925-108758CCE0A6}"/>
              </a:ext>
            </a:extLst>
          </p:cNvPr>
          <p:cNvSpPr txBox="1">
            <a:spLocks/>
          </p:cNvSpPr>
          <p:nvPr/>
        </p:nvSpPr>
        <p:spPr>
          <a:xfrm>
            <a:off x="1517651" y="6325912"/>
            <a:ext cx="7962899" cy="92200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indent="0" algn="l">
              <a:lnSpc>
                <a:spcPct val="104000"/>
              </a:lnSpc>
              <a:buNone/>
            </a:pPr>
            <a:r>
              <a:rPr lang="en-US" sz="3200" b="0" dirty="0" err="1">
                <a:solidFill>
                  <a:schemeClr val="bg1"/>
                </a:solidFill>
                <a:latin typeface="Arial"/>
                <a:ea typeface="Outfit Bold"/>
                <a:cs typeface="Arial"/>
              </a:rPr>
              <a:t>Nozares</a:t>
            </a:r>
            <a:r>
              <a:rPr lang="en-US" sz="3200" b="0" dirty="0">
                <a:solidFill>
                  <a:schemeClr val="bg1"/>
                </a:solidFill>
                <a:latin typeface="Arial"/>
                <a:ea typeface="Outfit Bold"/>
                <a:cs typeface="Arial"/>
              </a:rPr>
              <a:t> </a:t>
            </a:r>
            <a:r>
              <a:rPr lang="en-US" sz="3200" b="0" dirty="0" err="1">
                <a:solidFill>
                  <a:schemeClr val="bg1"/>
                </a:solidFill>
                <a:latin typeface="Arial"/>
                <a:ea typeface="Outfit Bold"/>
                <a:cs typeface="Arial"/>
              </a:rPr>
              <a:t>apkopojums</a:t>
            </a:r>
            <a:r>
              <a:rPr lang="en-US" sz="3200" b="0" dirty="0">
                <a:solidFill>
                  <a:schemeClr val="bg1"/>
                </a:solidFill>
                <a:latin typeface="Arial"/>
                <a:ea typeface="Outfit Bold"/>
                <a:cs typeface="Arial"/>
              </a:rPr>
              <a:t> par </a:t>
            </a:r>
            <a:r>
              <a:rPr lang="en-US" sz="3200" b="0" dirty="0" err="1">
                <a:solidFill>
                  <a:schemeClr val="bg1"/>
                </a:solidFill>
                <a:latin typeface="Arial"/>
                <a:ea typeface="Outfit Bold"/>
                <a:cs typeface="Arial"/>
              </a:rPr>
              <a:t>faktisko</a:t>
            </a:r>
            <a:r>
              <a:rPr lang="en-US" sz="3200" b="0" dirty="0">
                <a:solidFill>
                  <a:schemeClr val="bg1"/>
                </a:solidFill>
                <a:latin typeface="Arial"/>
                <a:ea typeface="Outfit Bold"/>
                <a:cs typeface="Arial"/>
              </a:rPr>
              <a:t> </a:t>
            </a:r>
            <a:r>
              <a:rPr lang="en-US" sz="3200" b="0" dirty="0" err="1">
                <a:solidFill>
                  <a:schemeClr val="bg1"/>
                </a:solidFill>
                <a:latin typeface="Arial"/>
                <a:ea typeface="Outfit Bold"/>
                <a:cs typeface="Arial"/>
              </a:rPr>
              <a:t>apjomu</a:t>
            </a:r>
            <a:endParaRPr lang="en-US" sz="3200" b="0" dirty="0">
              <a:solidFill>
                <a:schemeClr val="bg1"/>
              </a:solidFill>
              <a:latin typeface="Arial"/>
              <a:ea typeface="Outfit Bold"/>
              <a:cs typeface="Arial"/>
            </a:endParaRPr>
          </a:p>
        </p:txBody>
      </p:sp>
      <p:sp>
        <p:nvSpPr>
          <p:cNvPr id="18" name="Title 10">
            <a:extLst>
              <a:ext uri="{FF2B5EF4-FFF2-40B4-BE49-F238E27FC236}">
                <a16:creationId xmlns:a16="http://schemas.microsoft.com/office/drawing/2014/main" id="{49F95091-ABD2-8E3F-9CC2-6A9FC688D3E2}"/>
              </a:ext>
            </a:extLst>
          </p:cNvPr>
          <p:cNvSpPr txBox="1">
            <a:spLocks/>
          </p:cNvSpPr>
          <p:nvPr/>
        </p:nvSpPr>
        <p:spPr>
          <a:xfrm>
            <a:off x="1517650" y="8002326"/>
            <a:ext cx="8458202" cy="9220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0" indent="0" algn="l">
              <a:lnSpc>
                <a:spcPct val="104000"/>
              </a:lnSpc>
              <a:buNone/>
            </a:pP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Balstoties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</a:t>
            </a: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uz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</a:t>
            </a: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valstī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</a:t>
            </a: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noteikto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</a:t>
            </a:r>
            <a:r>
              <a:rPr lang="en-US" sz="3200" b="0" err="1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normu</a:t>
            </a:r>
            <a:r>
              <a:rPr lang="en-US" sz="3200" b="0">
                <a:solidFill>
                  <a:schemeClr val="bg1"/>
                </a:solidFill>
                <a:latin typeface="Arial" panose="020B0604020202020204" pitchFamily="34" charset="0"/>
                <a:ea typeface="Outfit Bold" pitchFamily="34" charset="-122"/>
                <a:cs typeface="Arial" panose="020B0604020202020204" pitchFamily="34" charset="0"/>
              </a:rPr>
              <a:t> – 25%</a:t>
            </a:r>
            <a:endParaRPr lang="en-US" sz="32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B7CFC99F-14DC-A417-DC6B-1815BC63A8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266690"/>
              </p:ext>
            </p:extLst>
          </p:nvPr>
        </p:nvGraphicFramePr>
        <p:xfrm>
          <a:off x="10337448" y="1920875"/>
          <a:ext cx="9779352" cy="8359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7EC67BBB-27E4-EA08-E0E7-533AA9C1CDA2}"/>
              </a:ext>
            </a:extLst>
          </p:cNvPr>
          <p:cNvSpPr/>
          <p:nvPr/>
        </p:nvSpPr>
        <p:spPr>
          <a:xfrm rot="16200000">
            <a:off x="221593" y="4410697"/>
            <a:ext cx="1347482" cy="330238"/>
          </a:xfrm>
          <a:prstGeom prst="round2SameRect">
            <a:avLst/>
          </a:prstGeom>
          <a:solidFill>
            <a:srgbClr val="B1D3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FED66E53-6252-262B-2680-4B3312EF7307}"/>
              </a:ext>
            </a:extLst>
          </p:cNvPr>
          <p:cNvSpPr/>
          <p:nvPr/>
        </p:nvSpPr>
        <p:spPr>
          <a:xfrm rot="16200000">
            <a:off x="215259" y="6064231"/>
            <a:ext cx="1347482" cy="330238"/>
          </a:xfrm>
          <a:prstGeom prst="round2SameRect">
            <a:avLst/>
          </a:prstGeom>
          <a:solidFill>
            <a:srgbClr val="DC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2BF7B411-B53A-D465-00CD-DC7D48BB22F8}"/>
              </a:ext>
            </a:extLst>
          </p:cNvPr>
          <p:cNvSpPr/>
          <p:nvPr/>
        </p:nvSpPr>
        <p:spPr>
          <a:xfrm rot="16200000">
            <a:off x="221593" y="7717765"/>
            <a:ext cx="1347482" cy="330238"/>
          </a:xfrm>
          <a:prstGeom prst="round2SameRect">
            <a:avLst/>
          </a:prstGeom>
          <a:solidFill>
            <a:srgbClr val="A5D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3971024D-CFA0-39CE-464B-E13EAE067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0419" t="-1" b="19754"/>
          <a:stretch>
            <a:fillRect/>
          </a:stretch>
        </p:blipFill>
        <p:spPr>
          <a:xfrm rot="11192519">
            <a:off x="12450329" y="-1094211"/>
            <a:ext cx="9206458" cy="555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1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89D6F-5F2E-AB0E-5EA7-5F1C90E34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527213-9E0C-EFB6-A749-ABEAE60CF312}"/>
              </a:ext>
            </a:extLst>
          </p:cNvPr>
          <p:cNvSpPr/>
          <p:nvPr/>
        </p:nvSpPr>
        <p:spPr>
          <a:xfrm>
            <a:off x="0" y="0"/>
            <a:ext cx="10280651" cy="11309350"/>
          </a:xfrm>
          <a:prstGeom prst="rect">
            <a:avLst/>
          </a:prstGeom>
          <a:solidFill>
            <a:srgbClr val="0055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83599C7-CACB-1644-4383-C0538FD6A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737" y="1254080"/>
            <a:ext cx="7491513" cy="3028995"/>
          </a:xfrm>
        </p:spPr>
        <p:txBody>
          <a:bodyPr>
            <a:noAutofit/>
          </a:bodyPr>
          <a:lstStyle/>
          <a:p>
            <a:r>
              <a:rPr lang="lv-LV"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Sistēma strādā, tagad vajag mērogu</a:t>
            </a:r>
            <a:endParaRPr lang="en-US" sz="60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F1665FF-3A75-BFE3-FBE5-D03BF9D3D889}"/>
              </a:ext>
            </a:extLst>
          </p:cNvPr>
          <p:cNvSpPr/>
          <p:nvPr/>
        </p:nvSpPr>
        <p:spPr>
          <a:xfrm>
            <a:off x="8532029" y="0"/>
            <a:ext cx="11565721" cy="11309350"/>
          </a:xfrm>
          <a:prstGeom prst="roundRect">
            <a:avLst>
              <a:gd name="adj" fmla="val 0"/>
            </a:avLst>
          </a:prstGeom>
          <a:solidFill>
            <a:srgbClr val="DC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8" name="Title 10">
            <a:extLst>
              <a:ext uri="{FF2B5EF4-FFF2-40B4-BE49-F238E27FC236}">
                <a16:creationId xmlns:a16="http://schemas.microsoft.com/office/drawing/2014/main" id="{0660A280-51FD-47CD-ACCC-7D7B1ED6C8EE}"/>
              </a:ext>
            </a:extLst>
          </p:cNvPr>
          <p:cNvSpPr txBox="1">
            <a:spLocks/>
          </p:cNvSpPr>
          <p:nvPr/>
        </p:nvSpPr>
        <p:spPr>
          <a:xfrm>
            <a:off x="695061" y="4416470"/>
            <a:ext cx="7148257" cy="125408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3600" b="0" dirty="0">
                <a:solidFill>
                  <a:srgbClr val="B1D322"/>
                </a:solidFill>
                <a:latin typeface="Arial"/>
                <a:cs typeface="Arial"/>
              </a:rPr>
              <a:t>Reāli savāktais apjoms pārsniedz noteikto mērķi.</a:t>
            </a:r>
            <a:endParaRPr lang="en-US" sz="2000" b="0" dirty="0">
              <a:solidFill>
                <a:srgbClr val="B1D322"/>
              </a:solidFill>
              <a:latin typeface="Arial"/>
              <a:cs typeface="Arial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318BC8DA-2639-F532-922C-CDA5A024B839}"/>
              </a:ext>
            </a:extLst>
          </p:cNvPr>
          <p:cNvSpPr txBox="1">
            <a:spLocks/>
          </p:cNvSpPr>
          <p:nvPr/>
        </p:nvSpPr>
        <p:spPr>
          <a:xfrm>
            <a:off x="695060" y="5769021"/>
            <a:ext cx="7491513" cy="9220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540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IESPĒJAS</a:t>
            </a:r>
            <a:endParaRPr lang="en-US" sz="4400">
              <a:solidFill>
                <a:srgbClr val="B1D3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0">
            <a:extLst>
              <a:ext uri="{FF2B5EF4-FFF2-40B4-BE49-F238E27FC236}">
                <a16:creationId xmlns:a16="http://schemas.microsoft.com/office/drawing/2014/main" id="{537D5B6D-EB93-93E9-725A-3BCBDE42A1A4}"/>
              </a:ext>
            </a:extLst>
          </p:cNvPr>
          <p:cNvSpPr txBox="1">
            <a:spLocks/>
          </p:cNvSpPr>
          <p:nvPr/>
        </p:nvSpPr>
        <p:spPr>
          <a:xfrm>
            <a:off x="713737" y="6685030"/>
            <a:ext cx="7556399" cy="125408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3600" b="0" dirty="0">
                <a:solidFill>
                  <a:srgbClr val="B1D322"/>
                </a:solidFill>
                <a:latin typeface="Arial"/>
                <a:cs typeface="Arial"/>
              </a:rPr>
              <a:t>Paaugstināt valstī noteikto </a:t>
            </a:r>
          </a:p>
          <a:p>
            <a:r>
              <a:rPr lang="lv-LV" sz="3600" b="0" dirty="0">
                <a:solidFill>
                  <a:srgbClr val="B1D322"/>
                </a:solidFill>
                <a:latin typeface="Arial"/>
                <a:cs typeface="Arial"/>
              </a:rPr>
              <a:t>tekstila savākšanas mērķi līdz 40%</a:t>
            </a:r>
            <a:endParaRPr lang="en-US" sz="2000" b="0" dirty="0">
              <a:solidFill>
                <a:srgbClr val="B1D322"/>
              </a:solidFill>
              <a:latin typeface="Arial"/>
              <a:cs typeface="Arial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8BFE676B-2538-7C5B-544B-488BDB1FBF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203847"/>
              </p:ext>
            </p:extLst>
          </p:nvPr>
        </p:nvGraphicFramePr>
        <p:xfrm>
          <a:off x="11118850" y="1660847"/>
          <a:ext cx="9142289" cy="9480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itle 10">
            <a:extLst>
              <a:ext uri="{FF2B5EF4-FFF2-40B4-BE49-F238E27FC236}">
                <a16:creationId xmlns:a16="http://schemas.microsoft.com/office/drawing/2014/main" id="{81CBFC15-D8D2-93BA-31ED-B8C5C1D7DFDC}"/>
              </a:ext>
            </a:extLst>
          </p:cNvPr>
          <p:cNvSpPr txBox="1">
            <a:spLocks/>
          </p:cNvSpPr>
          <p:nvPr/>
        </p:nvSpPr>
        <p:spPr>
          <a:xfrm>
            <a:off x="8825839" y="3537377"/>
            <a:ext cx="3174654" cy="4618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2400" b="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Spēkā no 2026. g.</a:t>
            </a:r>
            <a:endParaRPr lang="en-US" sz="1400" b="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itle 10">
            <a:extLst>
              <a:ext uri="{FF2B5EF4-FFF2-40B4-BE49-F238E27FC236}">
                <a16:creationId xmlns:a16="http://schemas.microsoft.com/office/drawing/2014/main" id="{B87EF527-D2A1-ED7D-5C07-6DBE6C88A2E5}"/>
              </a:ext>
            </a:extLst>
          </p:cNvPr>
          <p:cNvSpPr txBox="1">
            <a:spLocks/>
          </p:cNvSpPr>
          <p:nvPr/>
        </p:nvSpPr>
        <p:spPr>
          <a:xfrm>
            <a:off x="8825839" y="1891135"/>
            <a:ext cx="3174654" cy="4618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28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Mērķis</a:t>
            </a:r>
            <a:endParaRPr lang="en-US" sz="16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le 10">
            <a:extLst>
              <a:ext uri="{FF2B5EF4-FFF2-40B4-BE49-F238E27FC236}">
                <a16:creationId xmlns:a16="http://schemas.microsoft.com/office/drawing/2014/main" id="{C4CFC38C-97A0-72DA-E5FB-08FEEEEA5F9D}"/>
              </a:ext>
            </a:extLst>
          </p:cNvPr>
          <p:cNvSpPr txBox="1">
            <a:spLocks/>
          </p:cNvSpPr>
          <p:nvPr/>
        </p:nvSpPr>
        <p:spPr>
          <a:xfrm>
            <a:off x="8825838" y="6209399"/>
            <a:ext cx="3174654" cy="4618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2400" b="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Reāli savāktais</a:t>
            </a:r>
            <a:endParaRPr lang="en-US" sz="1400" b="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0">
            <a:extLst>
              <a:ext uri="{FF2B5EF4-FFF2-40B4-BE49-F238E27FC236}">
                <a16:creationId xmlns:a16="http://schemas.microsoft.com/office/drawing/2014/main" id="{47A4FAAF-196C-18BD-D04F-BCD7384624F2}"/>
              </a:ext>
            </a:extLst>
          </p:cNvPr>
          <p:cNvSpPr txBox="1">
            <a:spLocks/>
          </p:cNvSpPr>
          <p:nvPr/>
        </p:nvSpPr>
        <p:spPr>
          <a:xfrm>
            <a:off x="8825838" y="8881421"/>
            <a:ext cx="3436011" cy="4618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lv-LV" sz="2400" b="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Ierosinātais mērķis</a:t>
            </a:r>
            <a:endParaRPr lang="en-US" sz="1400" b="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2D6E63B7-965B-0B82-17D7-7B645B617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0419" t="-1" b="19754"/>
          <a:stretch>
            <a:fillRect/>
          </a:stretch>
        </p:blipFill>
        <p:spPr>
          <a:xfrm rot="11192519">
            <a:off x="12450329" y="-1094211"/>
            <a:ext cx="9206458" cy="555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23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E7930-CAE1-56B6-4ED6-60CB4B5E4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7BA9E36A-3371-E127-1604-EBF6E02A9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>
            <a:off x="-6350" y="7025712"/>
            <a:ext cx="9206458" cy="428363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4D5EED51-DDAE-E1AA-D424-D08B82BE5205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C128CDCF-6018-3C70-F4B7-E7F0E28B3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2096908" y="-1311925"/>
            <a:ext cx="9206458" cy="555456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D2C5810-81EC-C9FB-349B-20518B746AA1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F5C14B8A-D10D-EEF2-9755-9B5923AB846F}"/>
              </a:ext>
            </a:extLst>
          </p:cNvPr>
          <p:cNvSpPr txBox="1">
            <a:spLocks/>
          </p:cNvSpPr>
          <p:nvPr/>
        </p:nvSpPr>
        <p:spPr>
          <a:xfrm>
            <a:off x="2354625" y="1400638"/>
            <a:ext cx="15394850" cy="371207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/>
            <a:r>
              <a:rPr lang="lv-LV" sz="80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 </a:t>
            </a:r>
            <a:r>
              <a:rPr lang="lv-LV" sz="800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iedzīvotājiem</a:t>
            </a:r>
            <a:r>
              <a:rPr lang="lv-LV" sz="80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800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nozarei</a:t>
            </a:r>
            <a:r>
              <a:rPr lang="lv-LV" sz="80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lv-LV" sz="800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valstij</a:t>
            </a:r>
            <a:r>
              <a:rPr lang="lv-LV" sz="80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dod 40% mērķis</a:t>
            </a:r>
            <a:endParaRPr lang="en-US" sz="80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CAC79B3-6760-C4DD-1A8D-034C82139CE4}"/>
              </a:ext>
            </a:extLst>
          </p:cNvPr>
          <p:cNvGrpSpPr/>
          <p:nvPr/>
        </p:nvGrpSpPr>
        <p:grpSpPr>
          <a:xfrm>
            <a:off x="671275" y="4506111"/>
            <a:ext cx="18939593" cy="4155513"/>
            <a:chOff x="1150382" y="4880148"/>
            <a:chExt cx="16394002" cy="365368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6512FBD-E38D-B85B-A0A2-4EC148D33DCC}"/>
                </a:ext>
              </a:extLst>
            </p:cNvPr>
            <p:cNvGrpSpPr/>
            <p:nvPr/>
          </p:nvGrpSpPr>
          <p:grpSpPr>
            <a:xfrm>
              <a:off x="1150382" y="4880148"/>
              <a:ext cx="16394002" cy="1889984"/>
              <a:chOff x="1150382" y="4880148"/>
              <a:chExt cx="16394002" cy="1889984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23119DDA-B2BD-73AF-040D-1F43422D018B}"/>
                  </a:ext>
                </a:extLst>
              </p:cNvPr>
              <p:cNvSpPr/>
              <p:nvPr/>
            </p:nvSpPr>
            <p:spPr>
              <a:xfrm>
                <a:off x="1150382" y="4880148"/>
                <a:ext cx="8043376" cy="1889984"/>
              </a:xfrm>
              <a:prstGeom prst="roundRect">
                <a:avLst/>
              </a:prstGeom>
              <a:noFill/>
              <a:ln w="38100">
                <a:solidFill>
                  <a:srgbClr val="00553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93980713-63F8-1CA4-0045-36FFB4A84A7A}"/>
                  </a:ext>
                </a:extLst>
              </p:cNvPr>
              <p:cNvSpPr/>
              <p:nvPr/>
            </p:nvSpPr>
            <p:spPr>
              <a:xfrm>
                <a:off x="9501008" y="4880148"/>
                <a:ext cx="8043376" cy="1889984"/>
              </a:xfrm>
              <a:prstGeom prst="roundRect">
                <a:avLst/>
              </a:prstGeom>
              <a:noFill/>
              <a:ln w="38100">
                <a:solidFill>
                  <a:srgbClr val="00553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F2074C4-7353-1B9B-BE86-F40300EC8E22}"/>
                </a:ext>
              </a:extLst>
            </p:cNvPr>
            <p:cNvGrpSpPr/>
            <p:nvPr/>
          </p:nvGrpSpPr>
          <p:grpSpPr>
            <a:xfrm>
              <a:off x="1150382" y="7025712"/>
              <a:ext cx="16394002" cy="1508125"/>
              <a:chOff x="1150382" y="5262007"/>
              <a:chExt cx="16394002" cy="1508125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172489A-379B-6836-B001-5D4092B71B01}"/>
                  </a:ext>
                </a:extLst>
              </p:cNvPr>
              <p:cNvSpPr/>
              <p:nvPr/>
            </p:nvSpPr>
            <p:spPr>
              <a:xfrm>
                <a:off x="1150382" y="5262007"/>
                <a:ext cx="8043376" cy="1508125"/>
              </a:xfrm>
              <a:prstGeom prst="roundRect">
                <a:avLst/>
              </a:prstGeom>
              <a:noFill/>
              <a:ln w="38100">
                <a:solidFill>
                  <a:srgbClr val="00553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D42350FA-9E02-7EAA-6DCE-002DF95703D7}"/>
                  </a:ext>
                </a:extLst>
              </p:cNvPr>
              <p:cNvSpPr/>
              <p:nvPr/>
            </p:nvSpPr>
            <p:spPr>
              <a:xfrm>
                <a:off x="9501008" y="5262007"/>
                <a:ext cx="8043376" cy="1508125"/>
              </a:xfrm>
              <a:prstGeom prst="roundRect">
                <a:avLst/>
              </a:prstGeom>
              <a:noFill/>
              <a:ln w="38100">
                <a:solidFill>
                  <a:srgbClr val="00553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2F0928C-809E-BB5D-9ED1-C2A695EBAF05}"/>
              </a:ext>
            </a:extLst>
          </p:cNvPr>
          <p:cNvSpPr txBox="1"/>
          <p:nvPr/>
        </p:nvSpPr>
        <p:spPr>
          <a:xfrm>
            <a:off x="878736" y="4774631"/>
            <a:ext cx="91134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Pieejamāka šķirošana iedzīvotājiem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881CB4-7363-6337-99DC-7AA76DB072FE}"/>
              </a:ext>
            </a:extLst>
          </p:cNvPr>
          <p:cNvSpPr txBox="1"/>
          <p:nvPr/>
        </p:nvSpPr>
        <p:spPr>
          <a:xfrm>
            <a:off x="878736" y="7102380"/>
            <a:ext cx="957793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Iespējas jaunām investīcijām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9086EE-65F8-DEFF-C68B-595836F1074D}"/>
              </a:ext>
            </a:extLst>
          </p:cNvPr>
          <p:cNvSpPr txBox="1"/>
          <p:nvPr/>
        </p:nvSpPr>
        <p:spPr>
          <a:xfrm>
            <a:off x="10363080" y="4777759"/>
            <a:ext cx="886073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Efektīvāka otrreizējā aprite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5C0D2C-2864-2594-C422-DB4D3BE86BF9}"/>
              </a:ext>
            </a:extLst>
          </p:cNvPr>
          <p:cNvSpPr txBox="1"/>
          <p:nvPr/>
        </p:nvSpPr>
        <p:spPr>
          <a:xfrm>
            <a:off x="10355235" y="7104202"/>
            <a:ext cx="1002446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4000" b="1" dirty="0">
                <a:solidFill>
                  <a:srgbClr val="005538"/>
                </a:solidFill>
                <a:latin typeface="Arial"/>
                <a:cs typeface="Arial"/>
              </a:rPr>
              <a:t>Mazāks soda apmērs pēc 2035. gada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BC5A66-040F-F657-CD54-5D356B2D0035}"/>
              </a:ext>
            </a:extLst>
          </p:cNvPr>
          <p:cNvSpPr txBox="1"/>
          <p:nvPr/>
        </p:nvSpPr>
        <p:spPr>
          <a:xfrm>
            <a:off x="882821" y="5536858"/>
            <a:ext cx="863582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Iespēja paplašināt konteineru tīklu, īpaši ārpus lielajām pilsētām</a:t>
            </a:r>
            <a:endParaRPr lang="lv-LV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654306-A501-8084-1765-556797A77EDE}"/>
              </a:ext>
            </a:extLst>
          </p:cNvPr>
          <p:cNvSpPr txBox="1"/>
          <p:nvPr/>
        </p:nvSpPr>
        <p:spPr>
          <a:xfrm>
            <a:off x="10355022" y="5538768"/>
            <a:ext cx="846108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Savāktais tekstils tiek novirzīts atkārtotai valkāšanai, pārstrādei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3353AC-2353-6462-0A80-11A18AD33555}"/>
              </a:ext>
            </a:extLst>
          </p:cNvPr>
          <p:cNvSpPr txBox="1"/>
          <p:nvPr/>
        </p:nvSpPr>
        <p:spPr>
          <a:xfrm>
            <a:off x="10355235" y="7875687"/>
            <a:ext cx="739424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Mazāk noglabāts atkritumu poligonā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EB080E-D219-EF0D-604B-8859B84B71FD}"/>
              </a:ext>
            </a:extLst>
          </p:cNvPr>
          <p:cNvSpPr txBox="1"/>
          <p:nvPr/>
        </p:nvSpPr>
        <p:spPr>
          <a:xfrm>
            <a:off x="878735" y="7875687"/>
            <a:ext cx="893140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2800" dirty="0">
                <a:solidFill>
                  <a:srgbClr val="005538"/>
                </a:solidFill>
                <a:latin typeface="Arial"/>
                <a:cs typeface="Arial"/>
              </a:rPr>
              <a:t>Tiek kompensēti izdevumi par savākto tekstila apjomu</a:t>
            </a:r>
          </a:p>
        </p:txBody>
      </p:sp>
    </p:spTree>
    <p:extLst>
      <p:ext uri="{BB962C8B-B14F-4D97-AF65-F5344CB8AC3E}">
        <p14:creationId xmlns:p14="http://schemas.microsoft.com/office/powerpoint/2010/main" val="685396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39D6B-7543-62E9-945C-520BBA032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8D5E6BD3-B137-827F-3B35-352D65542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38115"/>
          <a:stretch>
            <a:fillRect/>
          </a:stretch>
        </p:blipFill>
        <p:spPr>
          <a:xfrm rot="704407">
            <a:off x="-387350" y="7446749"/>
            <a:ext cx="9206458" cy="428363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45E8E1E-674C-793E-36D1-016923C06F52}"/>
              </a:ext>
            </a:extLst>
          </p:cNvPr>
          <p:cNvSpPr txBox="1"/>
          <p:nvPr/>
        </p:nvSpPr>
        <p:spPr>
          <a:xfrm>
            <a:off x="22064870" y="640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01B6559C-B99B-D23D-400D-C9EF5AF7E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19" t="-1" b="19754"/>
          <a:stretch>
            <a:fillRect/>
          </a:stretch>
        </p:blipFill>
        <p:spPr>
          <a:xfrm rot="12263662">
            <a:off x="11778752" y="-1727297"/>
            <a:ext cx="9206458" cy="555456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C6194FD3-AC97-953E-1C9F-07AD6F67A363}"/>
              </a:ext>
            </a:extLst>
          </p:cNvPr>
          <p:cNvSpPr txBox="1"/>
          <p:nvPr/>
        </p:nvSpPr>
        <p:spPr>
          <a:xfrm>
            <a:off x="13278678" y="12324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9CE11228-EDA9-2ED1-6BDE-400AADE2FCA8}"/>
              </a:ext>
            </a:extLst>
          </p:cNvPr>
          <p:cNvSpPr txBox="1">
            <a:spLocks/>
          </p:cNvSpPr>
          <p:nvPr/>
        </p:nvSpPr>
        <p:spPr>
          <a:xfrm>
            <a:off x="1212850" y="2012853"/>
            <a:ext cx="16765225" cy="113967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fi-FI" sz="6600">
                <a:solidFill>
                  <a:srgbClr val="B1D3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Citu valstu </a:t>
            </a:r>
            <a:r>
              <a:rPr lang="fi-FI" sz="66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tekstila RAS pieredze –</a:t>
            </a:r>
            <a:endParaRPr lang="en-US" sz="66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ula 9">
            <a:extLst>
              <a:ext uri="{FF2B5EF4-FFF2-40B4-BE49-F238E27FC236}">
                <a16:creationId xmlns:a16="http://schemas.microsoft.com/office/drawing/2014/main" id="{508680DC-5184-57D7-32D9-254DC1BB89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683783"/>
              </p:ext>
            </p:extLst>
          </p:nvPr>
        </p:nvGraphicFramePr>
        <p:xfrm>
          <a:off x="7680286" y="5228954"/>
          <a:ext cx="11835778" cy="3322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27616">
                  <a:extLst>
                    <a:ext uri="{9D8B030D-6E8A-4147-A177-3AD203B41FA5}">
                      <a16:colId xmlns:a16="http://schemas.microsoft.com/office/drawing/2014/main" val="3865880134"/>
                    </a:ext>
                  </a:extLst>
                </a:gridCol>
                <a:gridCol w="4687975">
                  <a:extLst>
                    <a:ext uri="{9D8B030D-6E8A-4147-A177-3AD203B41FA5}">
                      <a16:colId xmlns:a16="http://schemas.microsoft.com/office/drawing/2014/main" val="961822197"/>
                    </a:ext>
                  </a:extLst>
                </a:gridCol>
                <a:gridCol w="4620187">
                  <a:extLst>
                    <a:ext uri="{9D8B030D-6E8A-4147-A177-3AD203B41FA5}">
                      <a16:colId xmlns:a16="http://schemas.microsoft.com/office/drawing/2014/main" val="4173057449"/>
                    </a:ext>
                  </a:extLst>
                </a:gridCol>
              </a:tblGrid>
              <a:tr h="104204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lv-LV" sz="3200" b="1" dirty="0">
                        <a:solidFill>
                          <a:srgbClr val="005538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Jāsavāc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Atkārtota izmantošana Nīderlandē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6245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2025.gads</a:t>
                      </a:r>
                      <a:endParaRPr lang="lv-LV" sz="3200" dirty="0">
                        <a:solidFill>
                          <a:srgbClr val="005538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50%</a:t>
                      </a:r>
                      <a:r>
                        <a:rPr lang="lv-LV" sz="3200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 no tirgū laistā tekstila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10%</a:t>
                      </a:r>
                      <a:r>
                        <a:rPr lang="lv-LV" sz="3200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 no tirgū laistā tekstila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5678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2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No 2030. gada</a:t>
                      </a:r>
                      <a:endParaRPr lang="lv-LV" sz="3200" dirty="0">
                        <a:solidFill>
                          <a:srgbClr val="005538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75%</a:t>
                      </a:r>
                      <a:r>
                        <a:rPr lang="lv-LV" sz="3200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 no tirgū laistā tekstila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3600" b="1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15%</a:t>
                      </a:r>
                      <a:r>
                        <a:rPr lang="lv-LV" sz="3200" dirty="0">
                          <a:solidFill>
                            <a:srgbClr val="005538"/>
                          </a:solidFill>
                          <a:latin typeface="Arial"/>
                          <a:cs typeface="Arial"/>
                        </a:rPr>
                        <a:t> no tirgū laistā tekstila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1D3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7575143"/>
                  </a:ext>
                </a:extLst>
              </a:tr>
            </a:tbl>
          </a:graphicData>
        </a:graphic>
      </p:graphicFrame>
      <p:sp>
        <p:nvSpPr>
          <p:cNvPr id="14" name="Title 10">
            <a:extLst>
              <a:ext uri="{FF2B5EF4-FFF2-40B4-BE49-F238E27FC236}">
                <a16:creationId xmlns:a16="http://schemas.microsoft.com/office/drawing/2014/main" id="{66290BCD-3503-973F-0B09-7D4B0C727E72}"/>
              </a:ext>
            </a:extLst>
          </p:cNvPr>
          <p:cNvSpPr txBox="1">
            <a:spLocks/>
          </p:cNvSpPr>
          <p:nvPr/>
        </p:nvSpPr>
        <p:spPr>
          <a:xfrm>
            <a:off x="5480050" y="10233703"/>
            <a:ext cx="14378512" cy="92200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r"/>
            <a:r>
              <a:rPr lang="lv-LV" sz="2000" b="0" i="1">
                <a:solidFill>
                  <a:srgbClr val="005538"/>
                </a:solidFill>
                <a:latin typeface="Arial"/>
                <a:cs typeface="Arial"/>
              </a:rPr>
              <a:t>*  </a:t>
            </a:r>
            <a:r>
              <a:rPr lang="en-US" sz="2000" b="0" i="1">
                <a:solidFill>
                  <a:srgbClr val="005538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https://www.legifrance.gouv.fr/loda/article_lc/LEGIARTI000052101385/</a:t>
            </a:r>
            <a:br>
              <a:rPr lang="lv-LV" sz="2000" b="0" i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b="0" i="1">
                <a:solidFill>
                  <a:srgbClr val="005538"/>
                </a:solidFill>
                <a:latin typeface="Arial"/>
                <a:cs typeface="Arial"/>
              </a:rPr>
              <a:t>* </a:t>
            </a:r>
            <a:r>
              <a:rPr lang="lv-LV" sz="2000" b="0" i="1">
                <a:solidFill>
                  <a:srgbClr val="005538"/>
                </a:solidFill>
                <a:latin typeface="Arial"/>
                <a:ea typeface="+mn-lt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https://business.gov.nl/sustainable-business/environment/reusing-and-recycling-textile-upv/?utm_source=chatgpt.com</a:t>
            </a:r>
            <a:endParaRPr lang="en-US" sz="2000" b="0" i="1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25" name="Title 10">
            <a:extLst>
              <a:ext uri="{FF2B5EF4-FFF2-40B4-BE49-F238E27FC236}">
                <a16:creationId xmlns:a16="http://schemas.microsoft.com/office/drawing/2014/main" id="{122750A2-397F-ABC2-1F15-78DDC8ED24B8}"/>
              </a:ext>
            </a:extLst>
          </p:cNvPr>
          <p:cNvSpPr txBox="1">
            <a:spLocks/>
          </p:cNvSpPr>
          <p:nvPr/>
        </p:nvSpPr>
        <p:spPr>
          <a:xfrm>
            <a:off x="1212850" y="3816434"/>
            <a:ext cx="3277213" cy="7332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40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Francija</a:t>
            </a:r>
            <a:endParaRPr lang="en-US" sz="40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itle 10">
            <a:extLst>
              <a:ext uri="{FF2B5EF4-FFF2-40B4-BE49-F238E27FC236}">
                <a16:creationId xmlns:a16="http://schemas.microsoft.com/office/drawing/2014/main" id="{30702976-14FB-8A3A-50ED-2FFB57B78CAE}"/>
              </a:ext>
            </a:extLst>
          </p:cNvPr>
          <p:cNvSpPr txBox="1">
            <a:spLocks/>
          </p:cNvSpPr>
          <p:nvPr/>
        </p:nvSpPr>
        <p:spPr>
          <a:xfrm>
            <a:off x="7519636" y="3816434"/>
            <a:ext cx="3277213" cy="7332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4000">
                <a:solidFill>
                  <a:srgbClr val="0055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Nīderlande</a:t>
            </a:r>
            <a:endParaRPr lang="en-US" sz="40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4">
            <a:extLst>
              <a:ext uri="{FF2B5EF4-FFF2-40B4-BE49-F238E27FC236}">
                <a16:creationId xmlns:a16="http://schemas.microsoft.com/office/drawing/2014/main" id="{4DCC393C-A096-D95F-C1C4-71FC6B4FD3BF}"/>
              </a:ext>
            </a:extLst>
          </p:cNvPr>
          <p:cNvSpPr/>
          <p:nvPr/>
        </p:nvSpPr>
        <p:spPr>
          <a:xfrm>
            <a:off x="1022349" y="4567987"/>
            <a:ext cx="5145812" cy="4596257"/>
          </a:xfrm>
          <a:prstGeom prst="roundRect">
            <a:avLst>
              <a:gd name="adj" fmla="val 24717"/>
            </a:avLst>
          </a:prstGeom>
          <a:noFill/>
          <a:ln w="28575">
            <a:solidFill>
              <a:srgbClr val="B1D3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33" name="Title 10">
            <a:extLst>
              <a:ext uri="{FF2B5EF4-FFF2-40B4-BE49-F238E27FC236}">
                <a16:creationId xmlns:a16="http://schemas.microsoft.com/office/drawing/2014/main" id="{6FB48849-2004-080C-F86E-37F5BF5853EF}"/>
              </a:ext>
            </a:extLst>
          </p:cNvPr>
          <p:cNvSpPr txBox="1">
            <a:spLocks/>
          </p:cNvSpPr>
          <p:nvPr/>
        </p:nvSpPr>
        <p:spPr>
          <a:xfrm>
            <a:off x="1458821" y="5127342"/>
            <a:ext cx="4552951" cy="292164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5600" b="1" i="0">
                <a:solidFill>
                  <a:srgbClr val="005038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/>
            <a:r>
              <a:rPr lang="lv-LV" sz="3200" dirty="0">
                <a:solidFill>
                  <a:srgbClr val="005538"/>
                </a:solidFill>
                <a:latin typeface="Arial"/>
                <a:cs typeface="Arial"/>
              </a:rPr>
              <a:t>2009. gads</a:t>
            </a:r>
          </a:p>
          <a:p>
            <a:pPr marL="342900" indent="-342900" algn="l">
              <a:buFontTx/>
              <a:buChar char="-"/>
            </a:pPr>
            <a:r>
              <a:rPr lang="lv-LV" sz="3200" b="0" dirty="0">
                <a:solidFill>
                  <a:srgbClr val="005538"/>
                </a:solidFill>
                <a:latin typeface="Arial"/>
                <a:cs typeface="Arial"/>
              </a:rPr>
              <a:t>sāk darboties </a:t>
            </a:r>
            <a:br>
              <a:rPr lang="lv-LV" sz="3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200" b="0" dirty="0">
                <a:solidFill>
                  <a:srgbClr val="005538"/>
                </a:solidFill>
                <a:latin typeface="Arial"/>
                <a:cs typeface="Arial"/>
              </a:rPr>
              <a:t>tekstila RAS </a:t>
            </a:r>
          </a:p>
          <a:p>
            <a:pPr marL="342900" indent="-342900" algn="l">
              <a:buFontTx/>
              <a:buChar char="-"/>
            </a:pPr>
            <a:endParaRPr lang="lv-LV" sz="3200">
              <a:solidFill>
                <a:srgbClr val="0055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v-LV" sz="3200" dirty="0">
                <a:solidFill>
                  <a:srgbClr val="005538"/>
                </a:solidFill>
                <a:latin typeface="Arial"/>
                <a:cs typeface="Arial"/>
              </a:rPr>
              <a:t>Savākšanas mērķi 60%</a:t>
            </a:r>
            <a:b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200" b="0" dirty="0">
                <a:solidFill>
                  <a:srgbClr val="005538"/>
                </a:solidFill>
                <a:latin typeface="Arial"/>
                <a:cs typeface="Arial"/>
              </a:rPr>
              <a:t>līdz 2028. gadam</a:t>
            </a:r>
            <a:endParaRPr lang="en-US" sz="3200" b="0" dirty="0">
              <a:solidFill>
                <a:srgbClr val="005538"/>
              </a:solidFill>
              <a:latin typeface="Arial"/>
              <a:cs typeface="Arial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FBA76FF2-9431-D4BC-9AE1-EB8E248855CA}"/>
              </a:ext>
            </a:extLst>
          </p:cNvPr>
          <p:cNvSpPr/>
          <p:nvPr/>
        </p:nvSpPr>
        <p:spPr>
          <a:xfrm>
            <a:off x="7310463" y="4567987"/>
            <a:ext cx="12565389" cy="4596257"/>
          </a:xfrm>
          <a:prstGeom prst="roundRect">
            <a:avLst>
              <a:gd name="adj" fmla="val 24717"/>
            </a:avLst>
          </a:prstGeom>
          <a:noFill/>
          <a:ln w="28575">
            <a:solidFill>
              <a:srgbClr val="B1D32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7750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7D931EE275E54CA1D1085C58700781" ma:contentTypeVersion="15" ma:contentTypeDescription="Create a new document." ma:contentTypeScope="" ma:versionID="83b1a951e6bfc92c7e33a935f31d59de">
  <xsd:schema xmlns:xsd="http://www.w3.org/2001/XMLSchema" xmlns:xs="http://www.w3.org/2001/XMLSchema" xmlns:p="http://schemas.microsoft.com/office/2006/metadata/properties" xmlns:ns2="22591387-f0f2-41f7-a925-38c1a9c8cbc2" xmlns:ns3="b604baed-6ed4-4e3c-9f01-feefbcaddb73" targetNamespace="http://schemas.microsoft.com/office/2006/metadata/properties" ma:root="true" ma:fieldsID="c61508dd0c91e7d5b89d8037affb7a2f" ns2:_="" ns3:_="">
    <xsd:import namespace="22591387-f0f2-41f7-a925-38c1a9c8cbc2"/>
    <xsd:import namespace="b604baed-6ed4-4e3c-9f01-feefbcaddb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Oktobri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591387-f0f2-41f7-a925-38c1a9c8cb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516ac70-3f75-4be9-8334-3a41d74492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Oktobris" ma:index="21" nillable="true" ma:displayName="Oktobris" ma:format="Dropdown" ma:internalName="Oktobris">
      <xsd:simpleType>
        <xsd:restriction base="dms:Text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4baed-6ed4-4e3c-9f01-feefbcaddb7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0623052-a514-4853-b401-327f8081fa8d}" ma:internalName="TaxCatchAll" ma:showField="CatchAllData" ma:web="b604baed-6ed4-4e3c-9f01-feefbcaddb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04baed-6ed4-4e3c-9f01-feefbcaddb73" xsi:nil="true"/>
    <lcf76f155ced4ddcb4097134ff3c332f xmlns="22591387-f0f2-41f7-a925-38c1a9c8cbc2">
      <Terms xmlns="http://schemas.microsoft.com/office/infopath/2007/PartnerControls"/>
    </lcf76f155ced4ddcb4097134ff3c332f>
    <Oktobris xmlns="22591387-f0f2-41f7-a925-38c1a9c8cb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5C1F2F-FAC4-4FB9-9304-8F864B12962B}">
  <ds:schemaRefs>
    <ds:schemaRef ds:uri="22591387-f0f2-41f7-a925-38c1a9c8cbc2"/>
    <ds:schemaRef ds:uri="b604baed-6ed4-4e3c-9f01-feefbcaddb7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02D44AB-75DF-43EF-ACCA-6164F3AB9C65}">
  <ds:schemaRefs>
    <ds:schemaRef ds:uri="http://schemas.microsoft.com/office/2006/metadata/properties"/>
    <ds:schemaRef ds:uri="http://schemas.microsoft.com/office/2006/documentManagement/types"/>
    <ds:schemaRef ds:uri="22591387-f0f2-41f7-a925-38c1a9c8cbc2"/>
    <ds:schemaRef ds:uri="http://purl.org/dc/dcmitype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b604baed-6ed4-4e3c-9f01-feefbcaddb7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3F3CF8E-D9B7-4546-88C3-13B20DDEE4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848</Words>
  <Application>Microsoft Office PowerPoint</Application>
  <PresentationFormat>Custom</PresentationFormat>
  <Paragraphs>191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Calibri</vt:lpstr>
      <vt:lpstr>Outfit Bold</vt:lpstr>
      <vt:lpstr>PF DIN Text Std</vt:lpstr>
      <vt:lpstr>PF DIN Text Std Bold</vt:lpstr>
      <vt:lpstr>Trebuchet MS</vt:lpstr>
      <vt:lpstr>Office Theme</vt:lpstr>
      <vt:lpstr>PowerPoint Presentation</vt:lpstr>
      <vt:lpstr>PowerPoint Presentation</vt:lpstr>
      <vt:lpstr>PowerPoint Presentation</vt:lpstr>
      <vt:lpstr>Tekstila šķirošanas konteineru skaits Latvijā kāpums pa gadiem</vt:lpstr>
      <vt:lpstr>Tekstila šķirošanas paradumi Latvijā  </vt:lpstr>
      <vt:lpstr>Savākšanas potenciāls ir virs 25%</vt:lpstr>
      <vt:lpstr>Sistēma strādā, tagad vajag mērogu</vt:lpstr>
      <vt:lpstr>PowerPoint Presentation</vt:lpstr>
      <vt:lpstr>PowerPoint Presentation</vt:lpstr>
      <vt:lpstr>PowerPoint Presentation</vt:lpstr>
      <vt:lpstr>PowerPoint Presentation</vt:lpstr>
      <vt:lpstr>Provizoriskais tirgus apjoms</vt:lpstr>
      <vt:lpstr>Drukāto materiālu apjoma salīdzinājums ar citām RAS grupām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prezentacija</dc:title>
  <dc:creator>Mārtiņš Alekšūns</dc:creator>
  <cp:lastModifiedBy>Alise Zvaigzne</cp:lastModifiedBy>
  <cp:revision>429</cp:revision>
  <dcterms:created xsi:type="dcterms:W3CDTF">2025-04-23T08:48:05Z</dcterms:created>
  <dcterms:modified xsi:type="dcterms:W3CDTF">2026-09-09T11:39:11Z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2025-04-23T00:00:00Z</vt:filetime>
  </property>
  <property fmtid="{D5CDD505-2E9C-101B-9397-08002B2CF9AE}" pid="3" name="Creator">
    <vt:lpwstr>Adobe Illustrator 29.3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2025-04-23T00:00:00Z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0x010100597D931EE275E54CA1D1085C58700781</vt:lpwstr>
  </property>
  <property fmtid="{D5CDD505-2E9C-101B-9397-08002B2CF9AE}" pid="8" name="MediaServiceImageTags">
    <vt:lpwstr/>
  </property>
</Properties>
</file>